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83"/>
  </p:notesMasterIdLst>
  <p:sldIdLst>
    <p:sldId id="256" r:id="rId2"/>
    <p:sldId id="394" r:id="rId3"/>
    <p:sldId id="400" r:id="rId4"/>
    <p:sldId id="392" r:id="rId5"/>
    <p:sldId id="311" r:id="rId6"/>
    <p:sldId id="312" r:id="rId7"/>
    <p:sldId id="314" r:id="rId8"/>
    <p:sldId id="315" r:id="rId9"/>
    <p:sldId id="317" r:id="rId10"/>
    <p:sldId id="391" r:id="rId11"/>
    <p:sldId id="395" r:id="rId12"/>
    <p:sldId id="396" r:id="rId13"/>
    <p:sldId id="323" r:id="rId14"/>
    <p:sldId id="441" r:id="rId15"/>
    <p:sldId id="330" r:id="rId16"/>
    <p:sldId id="331" r:id="rId17"/>
    <p:sldId id="442" r:id="rId18"/>
    <p:sldId id="325" r:id="rId19"/>
    <p:sldId id="333" r:id="rId20"/>
    <p:sldId id="334" r:id="rId21"/>
    <p:sldId id="335" r:id="rId22"/>
    <p:sldId id="337" r:id="rId23"/>
    <p:sldId id="338" r:id="rId24"/>
    <p:sldId id="406" r:id="rId25"/>
    <p:sldId id="401" r:id="rId26"/>
    <p:sldId id="339" r:id="rId27"/>
    <p:sldId id="340" r:id="rId28"/>
    <p:sldId id="341" r:id="rId29"/>
    <p:sldId id="342" r:id="rId30"/>
    <p:sldId id="416" r:id="rId31"/>
    <p:sldId id="424" r:id="rId32"/>
    <p:sldId id="413" r:id="rId33"/>
    <p:sldId id="415" r:id="rId34"/>
    <p:sldId id="412" r:id="rId35"/>
    <p:sldId id="418" r:id="rId36"/>
    <p:sldId id="419" r:id="rId37"/>
    <p:sldId id="420" r:id="rId38"/>
    <p:sldId id="421" r:id="rId39"/>
    <p:sldId id="422" r:id="rId40"/>
    <p:sldId id="425" r:id="rId41"/>
    <p:sldId id="426" r:id="rId42"/>
    <p:sldId id="417" r:id="rId43"/>
    <p:sldId id="427" r:id="rId44"/>
    <p:sldId id="430" r:id="rId45"/>
    <p:sldId id="355" r:id="rId46"/>
    <p:sldId id="346" r:id="rId47"/>
    <p:sldId id="431" r:id="rId48"/>
    <p:sldId id="357" r:id="rId49"/>
    <p:sldId id="429" r:id="rId50"/>
    <p:sldId id="435" r:id="rId51"/>
    <p:sldId id="360" r:id="rId52"/>
    <p:sldId id="407" r:id="rId53"/>
    <p:sldId id="402" r:id="rId54"/>
    <p:sldId id="361" r:id="rId55"/>
    <p:sldId id="363" r:id="rId56"/>
    <p:sldId id="364" r:id="rId57"/>
    <p:sldId id="365" r:id="rId58"/>
    <p:sldId id="366" r:id="rId59"/>
    <p:sldId id="408" r:id="rId60"/>
    <p:sldId id="403" r:id="rId61"/>
    <p:sldId id="443" r:id="rId62"/>
    <p:sldId id="369" r:id="rId63"/>
    <p:sldId id="370" r:id="rId64"/>
    <p:sldId id="432" r:id="rId65"/>
    <p:sldId id="433" r:id="rId66"/>
    <p:sldId id="372" r:id="rId67"/>
    <p:sldId id="437" r:id="rId68"/>
    <p:sldId id="438" r:id="rId69"/>
    <p:sldId id="439" r:id="rId70"/>
    <p:sldId id="409" r:id="rId71"/>
    <p:sldId id="404" r:id="rId72"/>
    <p:sldId id="367" r:id="rId73"/>
    <p:sldId id="444" r:id="rId74"/>
    <p:sldId id="445" r:id="rId75"/>
    <p:sldId id="378" r:id="rId76"/>
    <p:sldId id="379" r:id="rId77"/>
    <p:sldId id="447" r:id="rId78"/>
    <p:sldId id="448" r:id="rId79"/>
    <p:sldId id="450" r:id="rId80"/>
    <p:sldId id="410" r:id="rId81"/>
    <p:sldId id="278" r:id="rId82"/>
  </p:sldIdLst>
  <p:sldSz cx="61214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4" orient="horz" pos="2948" userDrawn="1">
          <p15:clr>
            <a:srgbClr val="9AA0A6"/>
          </p15:clr>
        </p15:guide>
        <p15:guide id="6" pos="99">
          <p15:clr>
            <a:srgbClr val="A4A3A4"/>
          </p15:clr>
        </p15:guide>
        <p15:guide id="7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8"/>
    <a:srgbClr val="000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3" autoAdjust="0"/>
    <p:restoredTop sz="94593" autoAdjust="0"/>
  </p:normalViewPr>
  <p:slideViewPr>
    <p:cSldViewPr snapToObjects="1">
      <p:cViewPr varScale="1">
        <p:scale>
          <a:sx n="150" d="100"/>
          <a:sy n="150" d="100"/>
        </p:scale>
        <p:origin x="600" y="91"/>
      </p:cViewPr>
      <p:guideLst>
        <p:guide orient="horz" pos="2948"/>
        <p:guide pos="99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4" d="100"/>
          <a:sy n="64" d="100"/>
        </p:scale>
        <p:origin x="-308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89063" y="685800"/>
            <a:ext cx="40798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4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04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065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19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82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74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54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 29">
            <a:extLst>
              <a:ext uri="{FF2B5EF4-FFF2-40B4-BE49-F238E27FC236}">
                <a16:creationId xmlns:a16="http://schemas.microsoft.com/office/drawing/2014/main" id="{4C057F94-6E7B-3479-AB60-F98871431F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67912" y="627534"/>
            <a:ext cx="3273108" cy="5999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Наименование программы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4" name="Текст 36">
            <a:extLst>
              <a:ext uri="{FF2B5EF4-FFF2-40B4-BE49-F238E27FC236}">
                <a16:creationId xmlns:a16="http://schemas.microsoft.com/office/drawing/2014/main" id="{BE18F36F-8279-7242-4F58-D2984149F7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46280" y="3867894"/>
            <a:ext cx="2094740" cy="3581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ФИО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5" name="Текст 36">
            <a:extLst>
              <a:ext uri="{FF2B5EF4-FFF2-40B4-BE49-F238E27FC236}">
                <a16:creationId xmlns:a16="http://schemas.microsoft.com/office/drawing/2014/main" id="{4ABE6357-0962-E72A-6F20-9425FB27D8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6280" y="4294613"/>
            <a:ext cx="2094740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6" name="Текст 36">
            <a:extLst>
              <a:ext uri="{FF2B5EF4-FFF2-40B4-BE49-F238E27FC236}">
                <a16:creationId xmlns:a16="http://schemas.microsoft.com/office/drawing/2014/main" id="{258C1398-780B-DE21-677E-6D08914568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44514" y="1347614"/>
            <a:ext cx="3696506" cy="23557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Название лекции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90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6AA40B40-5CFC-04FC-CA2E-73244A857C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30" y="763193"/>
            <a:ext cx="5563160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7">
            <a:extLst>
              <a:ext uri="{FF2B5EF4-FFF2-40B4-BE49-F238E27FC236}">
                <a16:creationId xmlns:a16="http://schemas.microsoft.com/office/drawing/2014/main" id="{E5DBA157-7207-AB98-FC49-B3ABA248B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529" y="1207273"/>
            <a:ext cx="5563161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9F67B637-C97F-0E6F-ABA1-3CB766363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4529" y="2205287"/>
            <a:ext cx="5563161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2EF9C31-51D9-5BDE-C354-B0C54B1B72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29" y="2649367"/>
            <a:ext cx="5563161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36">
            <a:extLst>
              <a:ext uri="{FF2B5EF4-FFF2-40B4-BE49-F238E27FC236}">
                <a16:creationId xmlns:a16="http://schemas.microsoft.com/office/drawing/2014/main" id="{FD44C4EE-435B-568F-3EC8-4D78551263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0273" y="3660645"/>
            <a:ext cx="5560747" cy="363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" name="Текст 27">
            <a:extLst>
              <a:ext uri="{FF2B5EF4-FFF2-40B4-BE49-F238E27FC236}">
                <a16:creationId xmlns:a16="http://schemas.microsoft.com/office/drawing/2014/main" id="{1CA2C5A2-9CD4-24C7-4140-9E9A231DE1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0273" y="4114728"/>
            <a:ext cx="5560747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8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47044" y="681490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355904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40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212648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2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54D9D46-46F1-3049-AA19-6856C20FD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7">
            <a:extLst>
              <a:ext uri="{FF2B5EF4-FFF2-40B4-BE49-F238E27FC236}">
                <a16:creationId xmlns:a16="http://schemas.microsoft.com/office/drawing/2014/main" id="{E5DBA157-7207-AB98-FC49-B3ABA248B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529" y="763193"/>
            <a:ext cx="5563161" cy="1390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2EF9C31-51D9-5BDE-C354-B0C54B1B72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29" y="2205287"/>
            <a:ext cx="5563161" cy="1390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" name="Текст 27">
            <a:extLst>
              <a:ext uri="{FF2B5EF4-FFF2-40B4-BE49-F238E27FC236}">
                <a16:creationId xmlns:a16="http://schemas.microsoft.com/office/drawing/2014/main" id="{1CA2C5A2-9CD4-24C7-4140-9E9A231DE1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0273" y="3660645"/>
            <a:ext cx="5560747" cy="1400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8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47044" y="681490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355904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40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212648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2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409CA7-EE35-FB4F-A878-825EC0906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8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9">
            <a:extLst>
              <a:ext uri="{FF2B5EF4-FFF2-40B4-BE49-F238E27FC236}">
                <a16:creationId xmlns:a16="http://schemas.microsoft.com/office/drawing/2014/main" id="{DFB01AFC-D72D-DEBA-1EC4-9F381C75CA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380" y="1207273"/>
            <a:ext cx="5760641" cy="9468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Объяснение к показанной статистике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3B3990C1-8BDD-8481-28B2-9FDCBA82BB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380" y="763193"/>
            <a:ext cx="5760641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00007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7 из 7 (18-22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6" name="Текст 29">
            <a:extLst>
              <a:ext uri="{FF2B5EF4-FFF2-40B4-BE49-F238E27FC236}">
                <a16:creationId xmlns:a16="http://schemas.microsoft.com/office/drawing/2014/main" id="{7D8F991D-0EB2-7724-49B4-43D190B23C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0380" y="2205288"/>
            <a:ext cx="5760641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00007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100% (18-22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68CE83D6-0475-8880-F91A-F81A66FAE99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0380" y="2649367"/>
            <a:ext cx="5760641" cy="9468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Объяснение к показанной статистике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35FF0A73-60B2-941D-8BB1-BDF132CFC8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0380" y="4114728"/>
            <a:ext cx="5760641" cy="9467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Объяснение к показанной статистике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1" name="Текст 29">
            <a:extLst>
              <a:ext uri="{FF2B5EF4-FFF2-40B4-BE49-F238E27FC236}">
                <a16:creationId xmlns:a16="http://schemas.microsoft.com/office/drawing/2014/main" id="{B4DC2118-864B-CE29-C837-FDB18E1973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0380" y="3660645"/>
            <a:ext cx="5760641" cy="363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00007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7 </a:t>
            </a:r>
            <a:r>
              <a:rPr lang="ru-RU" dirty="0" err="1"/>
              <a:t>млн</a:t>
            </a:r>
            <a:r>
              <a:rPr lang="ru-RU" dirty="0"/>
              <a:t> (18-22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DC17B9-0531-7048-B540-1CC0CC27E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1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9">
            <a:extLst>
              <a:ext uri="{FF2B5EF4-FFF2-40B4-BE49-F238E27FC236}">
                <a16:creationId xmlns:a16="http://schemas.microsoft.com/office/drawing/2014/main" id="{DFB01AFC-D72D-DEBA-1EC4-9F381C75CA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380" y="763193"/>
            <a:ext cx="5760641" cy="1390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68CE83D6-0475-8880-F91A-F81A66FAE99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0380" y="2205288"/>
            <a:ext cx="5760641" cy="13908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35FF0A73-60B2-941D-8BB1-BDF132CFC8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0380" y="3660646"/>
            <a:ext cx="5760641" cy="14008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39A56A-E365-B840-BBFC-85815C9E2E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1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0">
            <a:extLst>
              <a:ext uri="{FF2B5EF4-FFF2-40B4-BE49-F238E27FC236}">
                <a16:creationId xmlns:a16="http://schemas.microsoft.com/office/drawing/2014/main" id="{963F681C-C73E-5FEB-1F85-0AFA09ED8068}"/>
              </a:ext>
            </a:extLst>
          </p:cNvPr>
          <p:cNvSpPr/>
          <p:nvPr userDrawn="1"/>
        </p:nvSpPr>
        <p:spPr>
          <a:xfrm>
            <a:off x="3108916" y="804397"/>
            <a:ext cx="2832104" cy="3806728"/>
          </a:xfrm>
          <a:prstGeom prst="roundRect">
            <a:avLst>
              <a:gd name="adj" fmla="val 9616"/>
            </a:avLst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Текст 27">
            <a:extLst>
              <a:ext uri="{FF2B5EF4-FFF2-40B4-BE49-F238E27FC236}">
                <a16:creationId xmlns:a16="http://schemas.microsoft.com/office/drawing/2014/main" id="{94F58AA8-FFEC-E008-D73B-BE009841E7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06975" y="3669131"/>
            <a:ext cx="2635200" cy="761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6" name="Рисунок 14">
            <a:extLst>
              <a:ext uri="{FF2B5EF4-FFF2-40B4-BE49-F238E27FC236}">
                <a16:creationId xmlns:a16="http://schemas.microsoft.com/office/drawing/2014/main" id="{8481DCEE-F072-FE2A-5A40-330C58FC3FB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06975" y="969586"/>
            <a:ext cx="2635989" cy="264991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8" name="Google Shape;230;p30">
            <a:extLst>
              <a:ext uri="{FF2B5EF4-FFF2-40B4-BE49-F238E27FC236}">
                <a16:creationId xmlns:a16="http://schemas.microsoft.com/office/drawing/2014/main" id="{FB08684D-86DA-3E52-3677-CC00FB30F0F5}"/>
              </a:ext>
            </a:extLst>
          </p:cNvPr>
          <p:cNvSpPr/>
          <p:nvPr userDrawn="1"/>
        </p:nvSpPr>
        <p:spPr>
          <a:xfrm>
            <a:off x="175557" y="804397"/>
            <a:ext cx="2832104" cy="3806728"/>
          </a:xfrm>
          <a:prstGeom prst="roundRect">
            <a:avLst>
              <a:gd name="adj" fmla="val 9616"/>
            </a:avLst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7946DFC-13D0-62CE-B3EA-9DF9916A29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467" y="3669131"/>
            <a:ext cx="2635200" cy="761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E40D488F-7899-40ED-7379-CFB947A2A21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73616" y="969586"/>
            <a:ext cx="2635989" cy="264991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10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A9DF7D-54A6-B345-BAB5-75269072E6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1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27">
            <a:extLst>
              <a:ext uri="{FF2B5EF4-FFF2-40B4-BE49-F238E27FC236}">
                <a16:creationId xmlns:a16="http://schemas.microsoft.com/office/drawing/2014/main" id="{94F58AA8-FFEC-E008-D73B-BE009841E7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06975" y="3669131"/>
            <a:ext cx="2635200" cy="761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6" name="Рисунок 14">
            <a:extLst>
              <a:ext uri="{FF2B5EF4-FFF2-40B4-BE49-F238E27FC236}">
                <a16:creationId xmlns:a16="http://schemas.microsoft.com/office/drawing/2014/main" id="{8481DCEE-F072-FE2A-5A40-330C58FC3FB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06975" y="969586"/>
            <a:ext cx="2635989" cy="264991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7946DFC-13D0-62CE-B3EA-9DF9916A29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467" y="3669131"/>
            <a:ext cx="2635200" cy="761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E40D488F-7899-40ED-7379-CFB947A2A21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73616" y="969586"/>
            <a:ext cx="2635989" cy="264991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10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6E77F7-C74B-E148-83D9-FA03E7D80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1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0">
            <a:extLst>
              <a:ext uri="{FF2B5EF4-FFF2-40B4-BE49-F238E27FC236}">
                <a16:creationId xmlns:a16="http://schemas.microsoft.com/office/drawing/2014/main" id="{963F681C-C73E-5FEB-1F85-0AFA09ED8068}"/>
              </a:ext>
            </a:extLst>
          </p:cNvPr>
          <p:cNvSpPr/>
          <p:nvPr userDrawn="1"/>
        </p:nvSpPr>
        <p:spPr>
          <a:xfrm>
            <a:off x="3108916" y="804397"/>
            <a:ext cx="2832104" cy="3806728"/>
          </a:xfrm>
          <a:prstGeom prst="roundRect">
            <a:avLst>
              <a:gd name="adj" fmla="val 9616"/>
            </a:avLst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Текст 27">
            <a:extLst>
              <a:ext uri="{FF2B5EF4-FFF2-40B4-BE49-F238E27FC236}">
                <a16:creationId xmlns:a16="http://schemas.microsoft.com/office/drawing/2014/main" id="{94F58AA8-FFEC-E008-D73B-BE009841E7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06975" y="3669131"/>
            <a:ext cx="2635200" cy="761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6" name="Рисунок 14">
            <a:extLst>
              <a:ext uri="{FF2B5EF4-FFF2-40B4-BE49-F238E27FC236}">
                <a16:creationId xmlns:a16="http://schemas.microsoft.com/office/drawing/2014/main" id="{8481DCEE-F072-FE2A-5A40-330C58FC3FB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06975" y="969586"/>
            <a:ext cx="2635989" cy="264991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7946DFC-13D0-62CE-B3EA-9DF9916A29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468" y="987575"/>
            <a:ext cx="2628285" cy="34434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пояснение к рисунку/Текст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0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8A33AB-2500-574F-AB81-0489CA711B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1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27">
            <a:extLst>
              <a:ext uri="{FF2B5EF4-FFF2-40B4-BE49-F238E27FC236}">
                <a16:creationId xmlns:a16="http://schemas.microsoft.com/office/drawing/2014/main" id="{94F58AA8-FFEC-E008-D73B-BE009841E7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06975" y="3669131"/>
            <a:ext cx="2635200" cy="7618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6" name="Рисунок 14">
            <a:extLst>
              <a:ext uri="{FF2B5EF4-FFF2-40B4-BE49-F238E27FC236}">
                <a16:creationId xmlns:a16="http://schemas.microsoft.com/office/drawing/2014/main" id="{8481DCEE-F072-FE2A-5A40-330C58FC3FB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06975" y="969586"/>
            <a:ext cx="2635989" cy="264991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7946DFC-13D0-62CE-B3EA-9DF9916A29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468" y="987575"/>
            <a:ext cx="2628285" cy="34434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Добавьте пояснение к рисунку/Текст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0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95335C-57D2-F841-9FAD-C205C6B9D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1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1;p30">
            <a:extLst>
              <a:ext uri="{FF2B5EF4-FFF2-40B4-BE49-F238E27FC236}">
                <a16:creationId xmlns:a16="http://schemas.microsoft.com/office/drawing/2014/main" id="{13763722-1702-F06A-6437-EF894D40F96F}"/>
              </a:ext>
            </a:extLst>
          </p:cNvPr>
          <p:cNvSpPr/>
          <p:nvPr userDrawn="1"/>
        </p:nvSpPr>
        <p:spPr>
          <a:xfrm>
            <a:off x="180379" y="805925"/>
            <a:ext cx="5760641" cy="3805200"/>
          </a:xfrm>
          <a:prstGeom prst="roundRect">
            <a:avLst>
              <a:gd name="adj" fmla="val 9616"/>
            </a:avLst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Текст 27">
            <a:extLst>
              <a:ext uri="{FF2B5EF4-FFF2-40B4-BE49-F238E27FC236}">
                <a16:creationId xmlns:a16="http://schemas.microsoft.com/office/drawing/2014/main" id="{014A1A20-4C2F-1F35-5286-BD1C9426FF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7469" y="3246120"/>
            <a:ext cx="5561644" cy="1184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D9F40F9-4957-3AAB-20B1-A4CAF4C973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617" y="969587"/>
            <a:ext cx="5569347" cy="221557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7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63199C-046E-134D-AB5D-E053F8CB8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58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7">
            <a:extLst>
              <a:ext uri="{FF2B5EF4-FFF2-40B4-BE49-F238E27FC236}">
                <a16:creationId xmlns:a16="http://schemas.microsoft.com/office/drawing/2014/main" id="{014A1A20-4C2F-1F35-5286-BD1C9426FF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7469" y="3246120"/>
            <a:ext cx="5561644" cy="11848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Добавьте главную мысль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D9F40F9-4957-3AAB-20B1-A4CAF4C973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13006" y="969587"/>
            <a:ext cx="3695388" cy="221557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7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A47DBE-AAC3-DB4A-9AA6-3270403F4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58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60;p26">
            <a:extLst>
              <a:ext uri="{FF2B5EF4-FFF2-40B4-BE49-F238E27FC236}">
                <a16:creationId xmlns:a16="http://schemas.microsoft.com/office/drawing/2014/main" id="{4ACC163E-96A5-8598-B0DF-37E6B9E0885C}"/>
              </a:ext>
            </a:extLst>
          </p:cNvPr>
          <p:cNvCxnSpPr>
            <a:cxnSpLocks/>
          </p:cNvCxnSpPr>
          <p:nvPr userDrawn="1"/>
        </p:nvCxnSpPr>
        <p:spPr>
          <a:xfrm>
            <a:off x="1056247" y="1232296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38;p26">
            <a:extLst>
              <a:ext uri="{FF2B5EF4-FFF2-40B4-BE49-F238E27FC236}">
                <a16:creationId xmlns:a16="http://schemas.microsoft.com/office/drawing/2014/main" id="{C200F7A0-E65F-F2FD-BDD2-E5A9121A4320}"/>
              </a:ext>
            </a:extLst>
          </p:cNvPr>
          <p:cNvCxnSpPr>
            <a:cxnSpLocks/>
          </p:cNvCxnSpPr>
          <p:nvPr userDrawn="1"/>
        </p:nvCxnSpPr>
        <p:spPr>
          <a:xfrm>
            <a:off x="1472777" y="727140"/>
            <a:ext cx="3012" cy="424110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Текст 13">
            <a:extLst>
              <a:ext uri="{FF2B5EF4-FFF2-40B4-BE49-F238E27FC236}">
                <a16:creationId xmlns:a16="http://schemas.microsoft.com/office/drawing/2014/main" id="{9628BCA4-8475-87F2-FFA4-D1A34AE8F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380" y="796848"/>
            <a:ext cx="1231200" cy="386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(14 -18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907" y="1274727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077A88A7-BD2E-1BCC-317A-13B9E668E6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0536" y="793783"/>
            <a:ext cx="4316364" cy="6852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77C88FF-CD42-E783-C510-5557D54C75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0539" y="1645952"/>
            <a:ext cx="4316359" cy="6852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0710BF0C-E1E8-71E9-A29E-16C9CB4698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20537" y="2498123"/>
            <a:ext cx="4316361" cy="6852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520A86FF-1C47-D908-ECED-421999B147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20536" y="3354693"/>
            <a:ext cx="4316361" cy="6852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4CF73FBE-ECA7-82F7-B945-1BE271AC8A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20762" y="4201017"/>
            <a:ext cx="4319149" cy="6852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cxnSp>
        <p:nvCxnSpPr>
          <p:cNvPr id="10" name="Google Shape;160;p26">
            <a:extLst>
              <a:ext uri="{FF2B5EF4-FFF2-40B4-BE49-F238E27FC236}">
                <a16:creationId xmlns:a16="http://schemas.microsoft.com/office/drawing/2014/main" id="{ECA804E3-82BE-3E2B-849A-8F83260C0D0B}"/>
              </a:ext>
            </a:extLst>
          </p:cNvPr>
          <p:cNvCxnSpPr>
            <a:cxnSpLocks/>
          </p:cNvCxnSpPr>
          <p:nvPr userDrawn="1"/>
        </p:nvCxnSpPr>
        <p:spPr>
          <a:xfrm>
            <a:off x="1056247" y="2082115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60;p26">
            <a:extLst>
              <a:ext uri="{FF2B5EF4-FFF2-40B4-BE49-F238E27FC236}">
                <a16:creationId xmlns:a16="http://schemas.microsoft.com/office/drawing/2014/main" id="{7EEC27D8-2EFF-98D0-CE8F-8E37D1F3A04C}"/>
              </a:ext>
            </a:extLst>
          </p:cNvPr>
          <p:cNvCxnSpPr>
            <a:cxnSpLocks/>
          </p:cNvCxnSpPr>
          <p:nvPr userDrawn="1"/>
        </p:nvCxnSpPr>
        <p:spPr>
          <a:xfrm>
            <a:off x="1056247" y="2937431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0;p26">
            <a:extLst>
              <a:ext uri="{FF2B5EF4-FFF2-40B4-BE49-F238E27FC236}">
                <a16:creationId xmlns:a16="http://schemas.microsoft.com/office/drawing/2014/main" id="{1C604D8D-C280-8102-B086-9F2D4543D069}"/>
              </a:ext>
            </a:extLst>
          </p:cNvPr>
          <p:cNvCxnSpPr>
            <a:cxnSpLocks/>
          </p:cNvCxnSpPr>
          <p:nvPr userDrawn="1"/>
        </p:nvCxnSpPr>
        <p:spPr>
          <a:xfrm>
            <a:off x="1056247" y="3787683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0;p26">
            <a:extLst>
              <a:ext uri="{FF2B5EF4-FFF2-40B4-BE49-F238E27FC236}">
                <a16:creationId xmlns:a16="http://schemas.microsoft.com/office/drawing/2014/main" id="{5A6CA4D1-00F8-4FA4-A8E4-87720735F9EA}"/>
              </a:ext>
            </a:extLst>
          </p:cNvPr>
          <p:cNvCxnSpPr>
            <a:cxnSpLocks/>
          </p:cNvCxnSpPr>
          <p:nvPr userDrawn="1"/>
        </p:nvCxnSpPr>
        <p:spPr>
          <a:xfrm>
            <a:off x="1056247" y="4635791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algn="ctr">
              <a:defRPr sz="1800" b="1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6" name="Текст 13">
            <a:extLst>
              <a:ext uri="{FF2B5EF4-FFF2-40B4-BE49-F238E27FC236}">
                <a16:creationId xmlns:a16="http://schemas.microsoft.com/office/drawing/2014/main" id="{9628BCA4-8475-87F2-FFA4-D1A34AE8F4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0907" y="1649017"/>
            <a:ext cx="1231200" cy="386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(14 -18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37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1435" y="2126896"/>
            <a:ext cx="1230146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8" name="Текст 13">
            <a:extLst>
              <a:ext uri="{FF2B5EF4-FFF2-40B4-BE49-F238E27FC236}">
                <a16:creationId xmlns:a16="http://schemas.microsoft.com/office/drawing/2014/main" id="{9628BCA4-8475-87F2-FFA4-D1A34AE8F45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0380" y="2501188"/>
            <a:ext cx="1231200" cy="386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(14 -18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0907" y="2979067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3" name="Текст 13">
            <a:extLst>
              <a:ext uri="{FF2B5EF4-FFF2-40B4-BE49-F238E27FC236}">
                <a16:creationId xmlns:a16="http://schemas.microsoft.com/office/drawing/2014/main" id="{9628BCA4-8475-87F2-FFA4-D1A34AE8F45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1435" y="3357758"/>
            <a:ext cx="1231200" cy="386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(14 -18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1963" y="3835637"/>
            <a:ext cx="1230146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1" name="Текст 13">
            <a:extLst>
              <a:ext uri="{FF2B5EF4-FFF2-40B4-BE49-F238E27FC236}">
                <a16:creationId xmlns:a16="http://schemas.microsoft.com/office/drawing/2014/main" id="{9628BCA4-8475-87F2-FFA4-D1A34AE8F4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0380" y="4204082"/>
            <a:ext cx="1231200" cy="386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(14 -18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52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0908" y="4681961"/>
            <a:ext cx="1230146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4CD8D1D-EEB6-7648-9477-1DCAE58E8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4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44;p31">
            <a:extLst>
              <a:ext uri="{FF2B5EF4-FFF2-40B4-BE49-F238E27FC236}">
                <a16:creationId xmlns:a16="http://schemas.microsoft.com/office/drawing/2014/main" id="{066C3D89-BDE9-9AF9-18A3-3C94FD2E1DC3}"/>
              </a:ext>
            </a:extLst>
          </p:cNvPr>
          <p:cNvSpPr/>
          <p:nvPr userDrawn="1"/>
        </p:nvSpPr>
        <p:spPr>
          <a:xfrm>
            <a:off x="173996" y="3008179"/>
            <a:ext cx="5769438" cy="1602946"/>
          </a:xfrm>
          <a:prstGeom prst="rect">
            <a:avLst/>
          </a:prstGeom>
          <a:solidFill>
            <a:srgbClr val="C5D9E7">
              <a:alpha val="42750"/>
            </a:srgb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7C85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247;p31">
            <a:extLst>
              <a:ext uri="{FF2B5EF4-FFF2-40B4-BE49-F238E27FC236}">
                <a16:creationId xmlns:a16="http://schemas.microsoft.com/office/drawing/2014/main" id="{A21E5CAD-91A3-A7E9-E6B3-BC807CBC32AD}"/>
              </a:ext>
            </a:extLst>
          </p:cNvPr>
          <p:cNvGrpSpPr/>
          <p:nvPr userDrawn="1"/>
        </p:nvGrpSpPr>
        <p:grpSpPr>
          <a:xfrm>
            <a:off x="5310085" y="3160099"/>
            <a:ext cx="811315" cy="1344620"/>
            <a:chOff x="729601" y="7161989"/>
            <a:chExt cx="874262" cy="1314639"/>
          </a:xfrm>
        </p:grpSpPr>
        <p:sp>
          <p:nvSpPr>
            <p:cNvPr id="9" name="Google Shape;248;p31">
              <a:extLst>
                <a:ext uri="{FF2B5EF4-FFF2-40B4-BE49-F238E27FC236}">
                  <a16:creationId xmlns:a16="http://schemas.microsoft.com/office/drawing/2014/main" id="{621BD444-F9CB-20A0-3437-B4B327E96493}"/>
                </a:ext>
              </a:extLst>
            </p:cNvPr>
            <p:cNvSpPr/>
            <p:nvPr/>
          </p:nvSpPr>
          <p:spPr>
            <a:xfrm>
              <a:off x="1108563" y="7401963"/>
              <a:ext cx="495300" cy="443229"/>
            </a:xfrm>
            <a:custGeom>
              <a:avLst/>
              <a:gdLst/>
              <a:ahLst/>
              <a:cxnLst/>
              <a:rect l="l" t="t" r="r" b="b"/>
              <a:pathLst>
                <a:path w="495300" h="443229" extrusionOk="0">
                  <a:moveTo>
                    <a:pt x="279289" y="443083"/>
                  </a:moveTo>
                  <a:lnTo>
                    <a:pt x="138543" y="440899"/>
                  </a:lnTo>
                  <a:lnTo>
                    <a:pt x="38239" y="430263"/>
                  </a:lnTo>
                  <a:lnTo>
                    <a:pt x="0" y="423892"/>
                  </a:lnTo>
                  <a:lnTo>
                    <a:pt x="7451" y="357344"/>
                  </a:lnTo>
                  <a:lnTo>
                    <a:pt x="27047" y="211105"/>
                  </a:lnTo>
                  <a:lnTo>
                    <a:pt x="54646" y="65287"/>
                  </a:lnTo>
                  <a:lnTo>
                    <a:pt x="86111" y="0"/>
                  </a:lnTo>
                  <a:lnTo>
                    <a:pt x="119053" y="1839"/>
                  </a:lnTo>
                  <a:lnTo>
                    <a:pt x="244281" y="9244"/>
                  </a:lnTo>
                  <a:lnTo>
                    <a:pt x="317545" y="13788"/>
                  </a:lnTo>
                  <a:lnTo>
                    <a:pt x="385229" y="18214"/>
                  </a:lnTo>
                  <a:lnTo>
                    <a:pt x="437821" y="22012"/>
                  </a:lnTo>
                  <a:lnTo>
                    <a:pt x="482697" y="31470"/>
                  </a:lnTo>
                  <a:lnTo>
                    <a:pt x="495020" y="56072"/>
                  </a:lnTo>
                  <a:lnTo>
                    <a:pt x="467742" y="107552"/>
                  </a:lnTo>
                  <a:lnTo>
                    <a:pt x="409923" y="183632"/>
                  </a:lnTo>
                  <a:lnTo>
                    <a:pt x="352525" y="252563"/>
                  </a:lnTo>
                  <a:lnTo>
                    <a:pt x="326512" y="282595"/>
                  </a:lnTo>
                  <a:lnTo>
                    <a:pt x="375100" y="329135"/>
                  </a:lnTo>
                  <a:lnTo>
                    <a:pt x="412770" y="365863"/>
                  </a:lnTo>
                  <a:lnTo>
                    <a:pt x="438854" y="392497"/>
                  </a:lnTo>
                  <a:lnTo>
                    <a:pt x="447383" y="406895"/>
                  </a:lnTo>
                  <a:lnTo>
                    <a:pt x="446435" y="416708"/>
                  </a:lnTo>
                  <a:lnTo>
                    <a:pt x="441697" y="422316"/>
                  </a:lnTo>
                  <a:lnTo>
                    <a:pt x="438854" y="424101"/>
                  </a:lnTo>
                  <a:lnTo>
                    <a:pt x="279289" y="443083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249;p31">
              <a:extLst>
                <a:ext uri="{FF2B5EF4-FFF2-40B4-BE49-F238E27FC236}">
                  <a16:creationId xmlns:a16="http://schemas.microsoft.com/office/drawing/2014/main" id="{4BF0A351-16CE-6397-90C7-EC0DFE857E6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95923" y="7706227"/>
              <a:ext cx="153431" cy="119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0;p31">
              <a:extLst>
                <a:ext uri="{FF2B5EF4-FFF2-40B4-BE49-F238E27FC236}">
                  <a16:creationId xmlns:a16="http://schemas.microsoft.com/office/drawing/2014/main" id="{32CA9EE8-EA0E-9B6E-2492-918D8460AA5B}"/>
                </a:ext>
              </a:extLst>
            </p:cNvPr>
            <p:cNvSpPr/>
            <p:nvPr/>
          </p:nvSpPr>
          <p:spPr>
            <a:xfrm>
              <a:off x="888489" y="7347386"/>
              <a:ext cx="384809" cy="400050"/>
            </a:xfrm>
            <a:custGeom>
              <a:avLst/>
              <a:gdLst/>
              <a:ahLst/>
              <a:cxnLst/>
              <a:rect l="l" t="t" r="r" b="b"/>
              <a:pathLst>
                <a:path w="384809" h="400050" extrusionOk="0">
                  <a:moveTo>
                    <a:pt x="285522" y="399965"/>
                  </a:moveTo>
                  <a:lnTo>
                    <a:pt x="163581" y="397723"/>
                  </a:lnTo>
                  <a:lnTo>
                    <a:pt x="50065" y="386510"/>
                  </a:lnTo>
                  <a:lnTo>
                    <a:pt x="0" y="379782"/>
                  </a:lnTo>
                  <a:lnTo>
                    <a:pt x="4441" y="0"/>
                  </a:lnTo>
                  <a:lnTo>
                    <a:pt x="58026" y="188"/>
                  </a:lnTo>
                  <a:lnTo>
                    <a:pt x="177036" y="1499"/>
                  </a:lnTo>
                  <a:lnTo>
                    <a:pt x="298855" y="5051"/>
                  </a:lnTo>
                  <a:lnTo>
                    <a:pt x="360865" y="11962"/>
                  </a:lnTo>
                  <a:lnTo>
                    <a:pt x="373504" y="67751"/>
                  </a:lnTo>
                  <a:lnTo>
                    <a:pt x="379296" y="120983"/>
                  </a:lnTo>
                  <a:lnTo>
                    <a:pt x="383334" y="182416"/>
                  </a:lnTo>
                  <a:lnTo>
                    <a:pt x="384562" y="245531"/>
                  </a:lnTo>
                  <a:lnTo>
                    <a:pt x="381929" y="303810"/>
                  </a:lnTo>
                  <a:lnTo>
                    <a:pt x="374381" y="350733"/>
                  </a:lnTo>
                  <a:lnTo>
                    <a:pt x="360865" y="379782"/>
                  </a:lnTo>
                  <a:lnTo>
                    <a:pt x="285522" y="399965"/>
                  </a:lnTo>
                  <a:close/>
                </a:path>
              </a:pathLst>
            </a:custGeom>
            <a:solidFill>
              <a:srgbClr val="B8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1;p31">
              <a:extLst>
                <a:ext uri="{FF2B5EF4-FFF2-40B4-BE49-F238E27FC236}">
                  <a16:creationId xmlns:a16="http://schemas.microsoft.com/office/drawing/2014/main" id="{9C71C39E-20C5-CE12-0945-56083E0D043A}"/>
                </a:ext>
              </a:extLst>
            </p:cNvPr>
            <p:cNvSpPr/>
            <p:nvPr/>
          </p:nvSpPr>
          <p:spPr>
            <a:xfrm>
              <a:off x="863983" y="7191888"/>
              <a:ext cx="49530" cy="1204595"/>
            </a:xfrm>
            <a:custGeom>
              <a:avLst/>
              <a:gdLst/>
              <a:ahLst/>
              <a:cxnLst/>
              <a:rect l="l" t="t" r="r" b="b"/>
              <a:pathLst>
                <a:path w="49530" h="1204595" extrusionOk="0">
                  <a:moveTo>
                    <a:pt x="22465" y="1204525"/>
                  </a:moveTo>
                  <a:lnTo>
                    <a:pt x="7064" y="1193170"/>
                  </a:lnTo>
                  <a:lnTo>
                    <a:pt x="0" y="995382"/>
                  </a:lnTo>
                  <a:lnTo>
                    <a:pt x="4898" y="586492"/>
                  </a:lnTo>
                  <a:lnTo>
                    <a:pt x="13727" y="182647"/>
                  </a:lnTo>
                  <a:lnTo>
                    <a:pt x="18455" y="0"/>
                  </a:lnTo>
                  <a:lnTo>
                    <a:pt x="39437" y="0"/>
                  </a:lnTo>
                  <a:lnTo>
                    <a:pt x="49011" y="1193170"/>
                  </a:lnTo>
                  <a:lnTo>
                    <a:pt x="45406" y="1196955"/>
                  </a:lnTo>
                  <a:lnTo>
                    <a:pt x="35902" y="1203263"/>
                  </a:lnTo>
                  <a:lnTo>
                    <a:pt x="22465" y="1204525"/>
                  </a:lnTo>
                  <a:close/>
                </a:path>
              </a:pathLst>
            </a:custGeom>
            <a:solidFill>
              <a:srgbClr val="F1C27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252;p31">
              <a:extLst>
                <a:ext uri="{FF2B5EF4-FFF2-40B4-BE49-F238E27FC236}">
                  <a16:creationId xmlns:a16="http://schemas.microsoft.com/office/drawing/2014/main" id="{125F0C96-324C-588E-5D53-948448582F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0989" y="7161989"/>
              <a:ext cx="83870" cy="83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53;p31">
              <a:extLst>
                <a:ext uri="{FF2B5EF4-FFF2-40B4-BE49-F238E27FC236}">
                  <a16:creationId xmlns:a16="http://schemas.microsoft.com/office/drawing/2014/main" id="{42CC8E30-1BDA-B513-DC64-F43246202D0D}"/>
                </a:ext>
              </a:extLst>
            </p:cNvPr>
            <p:cNvSpPr/>
            <p:nvPr/>
          </p:nvSpPr>
          <p:spPr>
            <a:xfrm>
              <a:off x="729601" y="8305813"/>
              <a:ext cx="351790" cy="170815"/>
            </a:xfrm>
            <a:custGeom>
              <a:avLst/>
              <a:gdLst/>
              <a:ahLst/>
              <a:cxnLst/>
              <a:rect l="l" t="t" r="r" b="b"/>
              <a:pathLst>
                <a:path w="351790" h="170815" extrusionOk="0">
                  <a:moveTo>
                    <a:pt x="351181" y="170455"/>
                  </a:moveTo>
                  <a:lnTo>
                    <a:pt x="0" y="170455"/>
                  </a:lnTo>
                  <a:lnTo>
                    <a:pt x="5010" y="143213"/>
                  </a:lnTo>
                  <a:lnTo>
                    <a:pt x="26601" y="83604"/>
                  </a:lnTo>
                  <a:lnTo>
                    <a:pt x="74613" y="24807"/>
                  </a:lnTo>
                  <a:lnTo>
                    <a:pt x="158887" y="0"/>
                  </a:lnTo>
                  <a:lnTo>
                    <a:pt x="214628" y="10159"/>
                  </a:lnTo>
                  <a:lnTo>
                    <a:pt x="261950" y="33856"/>
                  </a:lnTo>
                  <a:lnTo>
                    <a:pt x="300060" y="66412"/>
                  </a:lnTo>
                  <a:lnTo>
                    <a:pt x="328164" y="103150"/>
                  </a:lnTo>
                  <a:lnTo>
                    <a:pt x="345469" y="139390"/>
                  </a:lnTo>
                  <a:lnTo>
                    <a:pt x="351181" y="170455"/>
                  </a:lnTo>
                  <a:close/>
                </a:path>
              </a:pathLst>
            </a:custGeom>
            <a:solidFill>
              <a:srgbClr val="12176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Текст 29">
            <a:extLst>
              <a:ext uri="{FF2B5EF4-FFF2-40B4-BE49-F238E27FC236}">
                <a16:creationId xmlns:a16="http://schemas.microsoft.com/office/drawing/2014/main" id="{A77AD83C-25AF-B909-54F4-790B272E4F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0532" y="3542985"/>
            <a:ext cx="4908340" cy="9617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Определение (10-14 </a:t>
            </a:r>
            <a:r>
              <a:rPr lang="en-US" dirty="0"/>
              <a:t>pt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0" name="Текст 36">
            <a:extLst>
              <a:ext uri="{FF2B5EF4-FFF2-40B4-BE49-F238E27FC236}">
                <a16:creationId xmlns:a16="http://schemas.microsoft.com/office/drawing/2014/main" id="{C1D3546A-BFBA-CB3B-1FEE-11CF2865FA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0532" y="3068643"/>
            <a:ext cx="4908340" cy="3774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Термин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23" name="Объект 22">
            <a:extLst>
              <a:ext uri="{FF2B5EF4-FFF2-40B4-BE49-F238E27FC236}">
                <a16:creationId xmlns:a16="http://schemas.microsoft.com/office/drawing/2014/main" id="{75825542-A9C1-2C23-D2EA-2DD3A79FB7A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80380" y="763194"/>
            <a:ext cx="5763054" cy="20195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CBFF933C-3AB0-2A08-071B-E46F4925DC11}"/>
              </a:ext>
            </a:extLst>
          </p:cNvPr>
          <p:cNvSpPr txBox="1">
            <a:spLocks/>
          </p:cNvSpPr>
          <p:nvPr userDrawn="1"/>
        </p:nvSpPr>
        <p:spPr>
          <a:xfrm>
            <a:off x="173995" y="95221"/>
            <a:ext cx="2976231" cy="6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400" dirty="0"/>
          </a:p>
        </p:txBody>
      </p:sp>
      <p:sp>
        <p:nvSpPr>
          <p:cNvPr id="2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2E33646-349A-B84D-B651-E5D0802255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9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44;p31">
            <a:extLst>
              <a:ext uri="{FF2B5EF4-FFF2-40B4-BE49-F238E27FC236}">
                <a16:creationId xmlns:a16="http://schemas.microsoft.com/office/drawing/2014/main" id="{066C3D89-BDE9-9AF9-18A3-3C94FD2E1DC3}"/>
              </a:ext>
            </a:extLst>
          </p:cNvPr>
          <p:cNvSpPr/>
          <p:nvPr userDrawn="1"/>
        </p:nvSpPr>
        <p:spPr>
          <a:xfrm>
            <a:off x="171582" y="1388297"/>
            <a:ext cx="5769438" cy="2622773"/>
          </a:xfrm>
          <a:prstGeom prst="rect">
            <a:avLst/>
          </a:prstGeom>
          <a:solidFill>
            <a:srgbClr val="C5D9E7">
              <a:alpha val="42750"/>
            </a:srgb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7C85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247;p31">
            <a:extLst>
              <a:ext uri="{FF2B5EF4-FFF2-40B4-BE49-F238E27FC236}">
                <a16:creationId xmlns:a16="http://schemas.microsoft.com/office/drawing/2014/main" id="{A21E5CAD-91A3-A7E9-E6B3-BC807CBC32AD}"/>
              </a:ext>
            </a:extLst>
          </p:cNvPr>
          <p:cNvGrpSpPr/>
          <p:nvPr userDrawn="1"/>
        </p:nvGrpSpPr>
        <p:grpSpPr>
          <a:xfrm>
            <a:off x="5307671" y="2560044"/>
            <a:ext cx="811315" cy="1344620"/>
            <a:chOff x="729601" y="7161989"/>
            <a:chExt cx="874262" cy="1314639"/>
          </a:xfrm>
        </p:grpSpPr>
        <p:sp>
          <p:nvSpPr>
            <p:cNvPr id="9" name="Google Shape;248;p31">
              <a:extLst>
                <a:ext uri="{FF2B5EF4-FFF2-40B4-BE49-F238E27FC236}">
                  <a16:creationId xmlns:a16="http://schemas.microsoft.com/office/drawing/2014/main" id="{621BD444-F9CB-20A0-3437-B4B327E96493}"/>
                </a:ext>
              </a:extLst>
            </p:cNvPr>
            <p:cNvSpPr/>
            <p:nvPr/>
          </p:nvSpPr>
          <p:spPr>
            <a:xfrm>
              <a:off x="1108563" y="7401963"/>
              <a:ext cx="495300" cy="443229"/>
            </a:xfrm>
            <a:custGeom>
              <a:avLst/>
              <a:gdLst/>
              <a:ahLst/>
              <a:cxnLst/>
              <a:rect l="l" t="t" r="r" b="b"/>
              <a:pathLst>
                <a:path w="495300" h="443229" extrusionOk="0">
                  <a:moveTo>
                    <a:pt x="279289" y="443083"/>
                  </a:moveTo>
                  <a:lnTo>
                    <a:pt x="138543" y="440899"/>
                  </a:lnTo>
                  <a:lnTo>
                    <a:pt x="38239" y="430263"/>
                  </a:lnTo>
                  <a:lnTo>
                    <a:pt x="0" y="423892"/>
                  </a:lnTo>
                  <a:lnTo>
                    <a:pt x="7451" y="357344"/>
                  </a:lnTo>
                  <a:lnTo>
                    <a:pt x="27047" y="211105"/>
                  </a:lnTo>
                  <a:lnTo>
                    <a:pt x="54646" y="65287"/>
                  </a:lnTo>
                  <a:lnTo>
                    <a:pt x="86111" y="0"/>
                  </a:lnTo>
                  <a:lnTo>
                    <a:pt x="119053" y="1839"/>
                  </a:lnTo>
                  <a:lnTo>
                    <a:pt x="244281" y="9244"/>
                  </a:lnTo>
                  <a:lnTo>
                    <a:pt x="317545" y="13788"/>
                  </a:lnTo>
                  <a:lnTo>
                    <a:pt x="385229" y="18214"/>
                  </a:lnTo>
                  <a:lnTo>
                    <a:pt x="437821" y="22012"/>
                  </a:lnTo>
                  <a:lnTo>
                    <a:pt x="482697" y="31470"/>
                  </a:lnTo>
                  <a:lnTo>
                    <a:pt x="495020" y="56072"/>
                  </a:lnTo>
                  <a:lnTo>
                    <a:pt x="467742" y="107552"/>
                  </a:lnTo>
                  <a:lnTo>
                    <a:pt x="409923" y="183632"/>
                  </a:lnTo>
                  <a:lnTo>
                    <a:pt x="352525" y="252563"/>
                  </a:lnTo>
                  <a:lnTo>
                    <a:pt x="326512" y="282595"/>
                  </a:lnTo>
                  <a:lnTo>
                    <a:pt x="375100" y="329135"/>
                  </a:lnTo>
                  <a:lnTo>
                    <a:pt x="412770" y="365863"/>
                  </a:lnTo>
                  <a:lnTo>
                    <a:pt x="438854" y="392497"/>
                  </a:lnTo>
                  <a:lnTo>
                    <a:pt x="447383" y="406895"/>
                  </a:lnTo>
                  <a:lnTo>
                    <a:pt x="446435" y="416708"/>
                  </a:lnTo>
                  <a:lnTo>
                    <a:pt x="441697" y="422316"/>
                  </a:lnTo>
                  <a:lnTo>
                    <a:pt x="438854" y="424101"/>
                  </a:lnTo>
                  <a:lnTo>
                    <a:pt x="279289" y="443083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249;p31">
              <a:extLst>
                <a:ext uri="{FF2B5EF4-FFF2-40B4-BE49-F238E27FC236}">
                  <a16:creationId xmlns:a16="http://schemas.microsoft.com/office/drawing/2014/main" id="{4BF0A351-16CE-6397-90C7-EC0DFE857E6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95923" y="7706227"/>
              <a:ext cx="153431" cy="119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0;p31">
              <a:extLst>
                <a:ext uri="{FF2B5EF4-FFF2-40B4-BE49-F238E27FC236}">
                  <a16:creationId xmlns:a16="http://schemas.microsoft.com/office/drawing/2014/main" id="{32CA9EE8-EA0E-9B6E-2492-918D8460AA5B}"/>
                </a:ext>
              </a:extLst>
            </p:cNvPr>
            <p:cNvSpPr/>
            <p:nvPr/>
          </p:nvSpPr>
          <p:spPr>
            <a:xfrm>
              <a:off x="888489" y="7347386"/>
              <a:ext cx="384809" cy="400050"/>
            </a:xfrm>
            <a:custGeom>
              <a:avLst/>
              <a:gdLst/>
              <a:ahLst/>
              <a:cxnLst/>
              <a:rect l="l" t="t" r="r" b="b"/>
              <a:pathLst>
                <a:path w="384809" h="400050" extrusionOk="0">
                  <a:moveTo>
                    <a:pt x="285522" y="399965"/>
                  </a:moveTo>
                  <a:lnTo>
                    <a:pt x="163581" y="397723"/>
                  </a:lnTo>
                  <a:lnTo>
                    <a:pt x="50065" y="386510"/>
                  </a:lnTo>
                  <a:lnTo>
                    <a:pt x="0" y="379782"/>
                  </a:lnTo>
                  <a:lnTo>
                    <a:pt x="4441" y="0"/>
                  </a:lnTo>
                  <a:lnTo>
                    <a:pt x="58026" y="188"/>
                  </a:lnTo>
                  <a:lnTo>
                    <a:pt x="177036" y="1499"/>
                  </a:lnTo>
                  <a:lnTo>
                    <a:pt x="298855" y="5051"/>
                  </a:lnTo>
                  <a:lnTo>
                    <a:pt x="360865" y="11962"/>
                  </a:lnTo>
                  <a:lnTo>
                    <a:pt x="373504" y="67751"/>
                  </a:lnTo>
                  <a:lnTo>
                    <a:pt x="379296" y="120983"/>
                  </a:lnTo>
                  <a:lnTo>
                    <a:pt x="383334" y="182416"/>
                  </a:lnTo>
                  <a:lnTo>
                    <a:pt x="384562" y="245531"/>
                  </a:lnTo>
                  <a:lnTo>
                    <a:pt x="381929" y="303810"/>
                  </a:lnTo>
                  <a:lnTo>
                    <a:pt x="374381" y="350733"/>
                  </a:lnTo>
                  <a:lnTo>
                    <a:pt x="360865" y="379782"/>
                  </a:lnTo>
                  <a:lnTo>
                    <a:pt x="285522" y="399965"/>
                  </a:lnTo>
                  <a:close/>
                </a:path>
              </a:pathLst>
            </a:custGeom>
            <a:solidFill>
              <a:srgbClr val="B8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1;p31">
              <a:extLst>
                <a:ext uri="{FF2B5EF4-FFF2-40B4-BE49-F238E27FC236}">
                  <a16:creationId xmlns:a16="http://schemas.microsoft.com/office/drawing/2014/main" id="{9C71C39E-20C5-CE12-0945-56083E0D043A}"/>
                </a:ext>
              </a:extLst>
            </p:cNvPr>
            <p:cNvSpPr/>
            <p:nvPr/>
          </p:nvSpPr>
          <p:spPr>
            <a:xfrm>
              <a:off x="863983" y="7191888"/>
              <a:ext cx="49530" cy="1204595"/>
            </a:xfrm>
            <a:custGeom>
              <a:avLst/>
              <a:gdLst/>
              <a:ahLst/>
              <a:cxnLst/>
              <a:rect l="l" t="t" r="r" b="b"/>
              <a:pathLst>
                <a:path w="49530" h="1204595" extrusionOk="0">
                  <a:moveTo>
                    <a:pt x="22465" y="1204525"/>
                  </a:moveTo>
                  <a:lnTo>
                    <a:pt x="7064" y="1193170"/>
                  </a:lnTo>
                  <a:lnTo>
                    <a:pt x="0" y="995382"/>
                  </a:lnTo>
                  <a:lnTo>
                    <a:pt x="4898" y="586492"/>
                  </a:lnTo>
                  <a:lnTo>
                    <a:pt x="13727" y="182647"/>
                  </a:lnTo>
                  <a:lnTo>
                    <a:pt x="18455" y="0"/>
                  </a:lnTo>
                  <a:lnTo>
                    <a:pt x="39437" y="0"/>
                  </a:lnTo>
                  <a:lnTo>
                    <a:pt x="49011" y="1193170"/>
                  </a:lnTo>
                  <a:lnTo>
                    <a:pt x="45406" y="1196955"/>
                  </a:lnTo>
                  <a:lnTo>
                    <a:pt x="35902" y="1203263"/>
                  </a:lnTo>
                  <a:lnTo>
                    <a:pt x="22465" y="1204525"/>
                  </a:lnTo>
                  <a:close/>
                </a:path>
              </a:pathLst>
            </a:custGeom>
            <a:solidFill>
              <a:srgbClr val="F1C27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252;p31">
              <a:extLst>
                <a:ext uri="{FF2B5EF4-FFF2-40B4-BE49-F238E27FC236}">
                  <a16:creationId xmlns:a16="http://schemas.microsoft.com/office/drawing/2014/main" id="{125F0C96-324C-588E-5D53-948448582F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0989" y="7161989"/>
              <a:ext cx="83870" cy="83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53;p31">
              <a:extLst>
                <a:ext uri="{FF2B5EF4-FFF2-40B4-BE49-F238E27FC236}">
                  <a16:creationId xmlns:a16="http://schemas.microsoft.com/office/drawing/2014/main" id="{42CC8E30-1BDA-B513-DC64-F43246202D0D}"/>
                </a:ext>
              </a:extLst>
            </p:cNvPr>
            <p:cNvSpPr/>
            <p:nvPr/>
          </p:nvSpPr>
          <p:spPr>
            <a:xfrm>
              <a:off x="729601" y="8305813"/>
              <a:ext cx="351790" cy="170815"/>
            </a:xfrm>
            <a:custGeom>
              <a:avLst/>
              <a:gdLst/>
              <a:ahLst/>
              <a:cxnLst/>
              <a:rect l="l" t="t" r="r" b="b"/>
              <a:pathLst>
                <a:path w="351790" h="170815" extrusionOk="0">
                  <a:moveTo>
                    <a:pt x="351181" y="170455"/>
                  </a:moveTo>
                  <a:lnTo>
                    <a:pt x="0" y="170455"/>
                  </a:lnTo>
                  <a:lnTo>
                    <a:pt x="5010" y="143213"/>
                  </a:lnTo>
                  <a:lnTo>
                    <a:pt x="26601" y="83604"/>
                  </a:lnTo>
                  <a:lnTo>
                    <a:pt x="74613" y="24807"/>
                  </a:lnTo>
                  <a:lnTo>
                    <a:pt x="158887" y="0"/>
                  </a:lnTo>
                  <a:lnTo>
                    <a:pt x="214628" y="10159"/>
                  </a:lnTo>
                  <a:lnTo>
                    <a:pt x="261950" y="33856"/>
                  </a:lnTo>
                  <a:lnTo>
                    <a:pt x="300060" y="66412"/>
                  </a:lnTo>
                  <a:lnTo>
                    <a:pt x="328164" y="103150"/>
                  </a:lnTo>
                  <a:lnTo>
                    <a:pt x="345469" y="139390"/>
                  </a:lnTo>
                  <a:lnTo>
                    <a:pt x="351181" y="170455"/>
                  </a:lnTo>
                  <a:close/>
                </a:path>
              </a:pathLst>
            </a:custGeom>
            <a:solidFill>
              <a:srgbClr val="12176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Текст 29">
            <a:extLst>
              <a:ext uri="{FF2B5EF4-FFF2-40B4-BE49-F238E27FC236}">
                <a16:creationId xmlns:a16="http://schemas.microsoft.com/office/drawing/2014/main" id="{A77AD83C-25AF-B909-54F4-790B272E4F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8118" y="2211403"/>
            <a:ext cx="4908340" cy="1693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Определение (10-14 </a:t>
            </a:r>
            <a:r>
              <a:rPr lang="en-US" dirty="0"/>
              <a:t>pt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0" name="Текст 36">
            <a:extLst>
              <a:ext uri="{FF2B5EF4-FFF2-40B4-BE49-F238E27FC236}">
                <a16:creationId xmlns:a16="http://schemas.microsoft.com/office/drawing/2014/main" id="{C1D3546A-BFBA-CB3B-1FEE-11CF2865FA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8118" y="1611105"/>
            <a:ext cx="4908340" cy="3774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Термин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CBFF933C-3AB0-2A08-071B-E46F4925DC11}"/>
              </a:ext>
            </a:extLst>
          </p:cNvPr>
          <p:cNvSpPr txBox="1">
            <a:spLocks/>
          </p:cNvSpPr>
          <p:nvPr userDrawn="1"/>
        </p:nvSpPr>
        <p:spPr>
          <a:xfrm>
            <a:off x="173995" y="95221"/>
            <a:ext cx="2976231" cy="6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400" dirty="0"/>
          </a:p>
        </p:txBody>
      </p:sp>
      <p:sp>
        <p:nvSpPr>
          <p:cNvPr id="2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2E33646-349A-B84D-B651-E5D0802255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44;p31">
            <a:extLst>
              <a:ext uri="{FF2B5EF4-FFF2-40B4-BE49-F238E27FC236}">
                <a16:creationId xmlns:a16="http://schemas.microsoft.com/office/drawing/2014/main" id="{066C3D89-BDE9-9AF9-18A3-3C94FD2E1DC3}"/>
              </a:ext>
            </a:extLst>
          </p:cNvPr>
          <p:cNvSpPr/>
          <p:nvPr userDrawn="1"/>
        </p:nvSpPr>
        <p:spPr>
          <a:xfrm>
            <a:off x="171582" y="1388297"/>
            <a:ext cx="5769438" cy="2622773"/>
          </a:xfrm>
          <a:prstGeom prst="rect">
            <a:avLst/>
          </a:prstGeom>
          <a:solidFill>
            <a:srgbClr val="C5D9E7">
              <a:alpha val="42750"/>
            </a:srgbClr>
          </a:solidFill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7C85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A77AD83C-25AF-B909-54F4-790B272E4F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8118" y="2211403"/>
            <a:ext cx="5418886" cy="1693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Определение (10-14 </a:t>
            </a:r>
            <a:r>
              <a:rPr lang="en-US" dirty="0"/>
              <a:t>pt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0" name="Текст 36">
            <a:extLst>
              <a:ext uri="{FF2B5EF4-FFF2-40B4-BE49-F238E27FC236}">
                <a16:creationId xmlns:a16="http://schemas.microsoft.com/office/drawing/2014/main" id="{C1D3546A-BFBA-CB3B-1FEE-11CF2865FA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8118" y="1611105"/>
            <a:ext cx="5418886" cy="3774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Термин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CBFF933C-3AB0-2A08-071B-E46F4925DC11}"/>
              </a:ext>
            </a:extLst>
          </p:cNvPr>
          <p:cNvSpPr txBox="1">
            <a:spLocks/>
          </p:cNvSpPr>
          <p:nvPr userDrawn="1"/>
        </p:nvSpPr>
        <p:spPr>
          <a:xfrm>
            <a:off x="173995" y="95221"/>
            <a:ext cx="2976231" cy="6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400" dirty="0"/>
          </a:p>
        </p:txBody>
      </p:sp>
      <p:sp>
        <p:nvSpPr>
          <p:cNvPr id="2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2E33646-349A-B84D-B651-E5D0802255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бъект 22">
            <a:extLst>
              <a:ext uri="{FF2B5EF4-FFF2-40B4-BE49-F238E27FC236}">
                <a16:creationId xmlns:a16="http://schemas.microsoft.com/office/drawing/2014/main" id="{75825542-A9C1-2C23-D2EA-2DD3A79FB7A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80380" y="763193"/>
            <a:ext cx="5760640" cy="4123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CBFF933C-3AB0-2A08-071B-E46F4925DC11}"/>
              </a:ext>
            </a:extLst>
          </p:cNvPr>
          <p:cNvSpPr txBox="1">
            <a:spLocks/>
          </p:cNvSpPr>
          <p:nvPr userDrawn="1"/>
        </p:nvSpPr>
        <p:spPr>
          <a:xfrm>
            <a:off x="173995" y="95221"/>
            <a:ext cx="2976231" cy="6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400" dirty="0"/>
          </a:p>
        </p:txBody>
      </p:sp>
      <p:sp>
        <p:nvSpPr>
          <p:cNvPr id="7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85DAA5-C05A-1548-A9DC-2BC7564435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2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бъект 22">
            <a:extLst>
              <a:ext uri="{FF2B5EF4-FFF2-40B4-BE49-F238E27FC236}">
                <a16:creationId xmlns:a16="http://schemas.microsoft.com/office/drawing/2014/main" id="{75825542-A9C1-2C23-D2EA-2DD3A79FB7A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80380" y="1419622"/>
            <a:ext cx="5760640" cy="34666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CBFF933C-3AB0-2A08-071B-E46F4925DC11}"/>
              </a:ext>
            </a:extLst>
          </p:cNvPr>
          <p:cNvSpPr txBox="1">
            <a:spLocks/>
          </p:cNvSpPr>
          <p:nvPr userDrawn="1"/>
        </p:nvSpPr>
        <p:spPr>
          <a:xfrm>
            <a:off x="180380" y="111234"/>
            <a:ext cx="2976231" cy="6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400" dirty="0"/>
          </a:p>
        </p:txBody>
      </p:sp>
      <p:sp>
        <p:nvSpPr>
          <p:cNvPr id="7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85DAA5-C05A-1548-A9DC-2BC7564435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D13E1787-225A-7442-8770-466020FECF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2468" y="699543"/>
            <a:ext cx="4968551" cy="64807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i="1"/>
            </a:lvl1pPr>
          </a:lstStyle>
          <a:p>
            <a:pPr lvl="0"/>
            <a:r>
              <a:rPr lang="ru-RU" dirty="0"/>
              <a:t>Ссылка на закон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2107C6-F1C6-9146-9001-D8E50E7C5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380" y="62761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9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бъект 22">
            <a:extLst>
              <a:ext uri="{FF2B5EF4-FFF2-40B4-BE49-F238E27FC236}">
                <a16:creationId xmlns:a16="http://schemas.microsoft.com/office/drawing/2014/main" id="{75825542-A9C1-2C23-D2EA-2DD3A79FB7A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80380" y="699543"/>
            <a:ext cx="5760640" cy="33646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7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85DAA5-C05A-1548-A9DC-2BC7564435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D13E1787-225A-7442-8770-466020FECF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2469" y="4155926"/>
            <a:ext cx="4968551" cy="64807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i="1"/>
            </a:lvl1pPr>
          </a:lstStyle>
          <a:p>
            <a:pPr lvl="0"/>
            <a:r>
              <a:rPr lang="ru-RU" dirty="0"/>
              <a:t>Ссылка на закон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2107C6-F1C6-9146-9001-D8E50E7C5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381" y="408399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7" name="Google Shape;244;p31">
            <a:extLst>
              <a:ext uri="{FF2B5EF4-FFF2-40B4-BE49-F238E27FC236}">
                <a16:creationId xmlns:a16="http://schemas.microsoft.com/office/drawing/2014/main" id="{9002418F-B6CA-0041-8730-4B9D4CF49B6A}"/>
              </a:ext>
            </a:extLst>
          </p:cNvPr>
          <p:cNvSpPr/>
          <p:nvPr userDrawn="1"/>
        </p:nvSpPr>
        <p:spPr>
          <a:xfrm>
            <a:off x="162822" y="1853922"/>
            <a:ext cx="180899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4;p31">
            <a:extLst>
              <a:ext uri="{FF2B5EF4-FFF2-40B4-BE49-F238E27FC236}">
                <a16:creationId xmlns:a16="http://schemas.microsoft.com/office/drawing/2014/main" id="{11F60794-D6A6-AD46-B548-0BE20233C2FC}"/>
              </a:ext>
            </a:extLst>
          </p:cNvPr>
          <p:cNvSpPr/>
          <p:nvPr userDrawn="1"/>
        </p:nvSpPr>
        <p:spPr>
          <a:xfrm>
            <a:off x="2156201" y="1853922"/>
            <a:ext cx="180899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4;p31">
            <a:extLst>
              <a:ext uri="{FF2B5EF4-FFF2-40B4-BE49-F238E27FC236}">
                <a16:creationId xmlns:a16="http://schemas.microsoft.com/office/drawing/2014/main" id="{3593409B-8525-B74A-94F0-9DB708FDF48F}"/>
              </a:ext>
            </a:extLst>
          </p:cNvPr>
          <p:cNvSpPr/>
          <p:nvPr userDrawn="1"/>
        </p:nvSpPr>
        <p:spPr>
          <a:xfrm>
            <a:off x="4149580" y="1851670"/>
            <a:ext cx="180899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Объект 22">
            <a:extLst>
              <a:ext uri="{FF2B5EF4-FFF2-40B4-BE49-F238E27FC236}">
                <a16:creationId xmlns:a16="http://schemas.microsoft.com/office/drawing/2014/main" id="{54D372BA-FA31-4840-B308-792F52D9C3F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2822" y="1858464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Объект 22">
            <a:extLst>
              <a:ext uri="{FF2B5EF4-FFF2-40B4-BE49-F238E27FC236}">
                <a16:creationId xmlns:a16="http://schemas.microsoft.com/office/drawing/2014/main" id="{B87D4CB7-07D8-7F46-A1F5-1CCD55F4BE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159767" y="1859705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5" name="Объект 22">
            <a:extLst>
              <a:ext uri="{FF2B5EF4-FFF2-40B4-BE49-F238E27FC236}">
                <a16:creationId xmlns:a16="http://schemas.microsoft.com/office/drawing/2014/main" id="{A9C305CD-901E-DA4C-B20E-01F0F117506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167138" y="1851670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1A2EF4-465A-0B4F-99F8-0B8EBF2D87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337" y="987574"/>
            <a:ext cx="5546725" cy="360189"/>
          </a:xfrm>
          <a:prstGeom prst="rect">
            <a:avLst/>
          </a:prstGeom>
          <a:ln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pPr lvl="0"/>
            <a:r>
              <a:rPr lang="ru-RU" dirty="0"/>
              <a:t>Наименование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C0CA81B-370B-C84C-AF7C-DD1561694BFE}"/>
              </a:ext>
            </a:extLst>
          </p:cNvPr>
          <p:cNvCxnSpPr>
            <a:cxnSpLocks/>
            <a:endCxn id="13" idx="0"/>
          </p:cNvCxnSpPr>
          <p:nvPr userDrawn="1"/>
        </p:nvCxnSpPr>
        <p:spPr>
          <a:xfrm flipH="1">
            <a:off x="1058542" y="1347614"/>
            <a:ext cx="1066054" cy="510850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619D587-C1BE-2049-A0C9-C9757701CA23}"/>
              </a:ext>
            </a:extLst>
          </p:cNvPr>
          <p:cNvCxnSpPr>
            <a:cxnSpLocks/>
            <a:stCxn id="4" idx="2"/>
            <a:endCxn id="14" idx="0"/>
          </p:cNvCxnSpPr>
          <p:nvPr userDrawn="1"/>
        </p:nvCxnSpPr>
        <p:spPr>
          <a:xfrm flipH="1">
            <a:off x="3055487" y="1347763"/>
            <a:ext cx="5213" cy="511942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C8727E-CBD6-6442-A1DD-C70968572116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82757" y="1347614"/>
            <a:ext cx="1080101" cy="504056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7" name="Google Shape;244;p31">
            <a:extLst>
              <a:ext uri="{FF2B5EF4-FFF2-40B4-BE49-F238E27FC236}">
                <a16:creationId xmlns:a16="http://schemas.microsoft.com/office/drawing/2014/main" id="{9002418F-B6CA-0041-8730-4B9D4CF49B6A}"/>
              </a:ext>
            </a:extLst>
          </p:cNvPr>
          <p:cNvSpPr/>
          <p:nvPr userDrawn="1"/>
        </p:nvSpPr>
        <p:spPr>
          <a:xfrm>
            <a:off x="162822" y="1853922"/>
            <a:ext cx="180899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4;p31">
            <a:extLst>
              <a:ext uri="{FF2B5EF4-FFF2-40B4-BE49-F238E27FC236}">
                <a16:creationId xmlns:a16="http://schemas.microsoft.com/office/drawing/2014/main" id="{11F60794-D6A6-AD46-B548-0BE20233C2FC}"/>
              </a:ext>
            </a:extLst>
          </p:cNvPr>
          <p:cNvSpPr/>
          <p:nvPr userDrawn="1"/>
        </p:nvSpPr>
        <p:spPr>
          <a:xfrm>
            <a:off x="2156201" y="1853922"/>
            <a:ext cx="180899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4;p31">
            <a:extLst>
              <a:ext uri="{FF2B5EF4-FFF2-40B4-BE49-F238E27FC236}">
                <a16:creationId xmlns:a16="http://schemas.microsoft.com/office/drawing/2014/main" id="{3593409B-8525-B74A-94F0-9DB708FDF48F}"/>
              </a:ext>
            </a:extLst>
          </p:cNvPr>
          <p:cNvSpPr/>
          <p:nvPr userDrawn="1"/>
        </p:nvSpPr>
        <p:spPr>
          <a:xfrm>
            <a:off x="4149580" y="1851670"/>
            <a:ext cx="180899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Объект 22">
            <a:extLst>
              <a:ext uri="{FF2B5EF4-FFF2-40B4-BE49-F238E27FC236}">
                <a16:creationId xmlns:a16="http://schemas.microsoft.com/office/drawing/2014/main" id="{54D372BA-FA31-4840-B308-792F52D9C3F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2822" y="1858464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Объект 22">
            <a:extLst>
              <a:ext uri="{FF2B5EF4-FFF2-40B4-BE49-F238E27FC236}">
                <a16:creationId xmlns:a16="http://schemas.microsoft.com/office/drawing/2014/main" id="{B87D4CB7-07D8-7F46-A1F5-1CCD55F4BE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159767" y="1859705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5" name="Объект 22">
            <a:extLst>
              <a:ext uri="{FF2B5EF4-FFF2-40B4-BE49-F238E27FC236}">
                <a16:creationId xmlns:a16="http://schemas.microsoft.com/office/drawing/2014/main" id="{A9C305CD-901E-DA4C-B20E-01F0F117506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167138" y="1851670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1A2EF4-465A-0B4F-99F8-0B8EBF2D87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337" y="987574"/>
            <a:ext cx="5546725" cy="360189"/>
          </a:xfrm>
          <a:prstGeom prst="round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t" anchorCtr="0">
            <a:noAutofit/>
          </a:bodyPr>
          <a:lstStyle>
            <a:lvl1pPr algn="ctr">
              <a:defRPr lang="ru-RU" sz="1400" dirty="0">
                <a:solidFill>
                  <a:schemeClr val="tx1"/>
                </a:solidFill>
                <a:latin typeface="+mn-lt"/>
                <a:ea typeface="Calibri"/>
                <a:cs typeface="Calibri"/>
              </a:defRPr>
            </a:lvl1pPr>
          </a:lstStyle>
          <a:p>
            <a:pPr marL="0" lvl="0">
              <a:buFont typeface="Arial"/>
            </a:pPr>
            <a:r>
              <a:rPr lang="ru-RU" dirty="0"/>
              <a:t>Наименование (10-14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C0CA81B-370B-C84C-AF7C-DD1561694BFE}"/>
              </a:ext>
            </a:extLst>
          </p:cNvPr>
          <p:cNvCxnSpPr>
            <a:cxnSpLocks/>
            <a:endCxn id="13" idx="0"/>
          </p:cNvCxnSpPr>
          <p:nvPr userDrawn="1"/>
        </p:nvCxnSpPr>
        <p:spPr>
          <a:xfrm flipH="1">
            <a:off x="1058542" y="1347614"/>
            <a:ext cx="1066054" cy="510850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619D587-C1BE-2049-A0C9-C9757701CA23}"/>
              </a:ext>
            </a:extLst>
          </p:cNvPr>
          <p:cNvCxnSpPr>
            <a:cxnSpLocks/>
            <a:endCxn id="14" idx="0"/>
          </p:cNvCxnSpPr>
          <p:nvPr userDrawn="1"/>
        </p:nvCxnSpPr>
        <p:spPr>
          <a:xfrm flipH="1">
            <a:off x="3055487" y="1347763"/>
            <a:ext cx="5213" cy="511942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C8727E-CBD6-6442-A1DD-C70968572116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82757" y="1347614"/>
            <a:ext cx="1080101" cy="504056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1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22">
            <a:extLst>
              <a:ext uri="{FF2B5EF4-FFF2-40B4-BE49-F238E27FC236}">
                <a16:creationId xmlns:a16="http://schemas.microsoft.com/office/drawing/2014/main" id="{A9C305CD-901E-DA4C-B20E-01F0F117506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167138" y="1851670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Объект 22">
            <a:extLst>
              <a:ext uri="{FF2B5EF4-FFF2-40B4-BE49-F238E27FC236}">
                <a16:creationId xmlns:a16="http://schemas.microsoft.com/office/drawing/2014/main" id="{B87D4CB7-07D8-7F46-A1F5-1CCD55F4BE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159767" y="1859705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3" name="Объект 22">
            <a:extLst>
              <a:ext uri="{FF2B5EF4-FFF2-40B4-BE49-F238E27FC236}">
                <a16:creationId xmlns:a16="http://schemas.microsoft.com/office/drawing/2014/main" id="{54D372BA-FA31-4840-B308-792F52D9C3F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62822" y="1858464"/>
            <a:ext cx="1791440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31A2EF4-465A-0B4F-99F8-0B8EBF2D87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337" y="987574"/>
            <a:ext cx="5546725" cy="360189"/>
          </a:xfrm>
          <a:prstGeom prst="rect">
            <a:avLst/>
          </a:prstGeom>
          <a:ln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pPr lvl="0"/>
            <a:r>
              <a:rPr lang="ru-RU" dirty="0"/>
              <a:t>Наименование (10-14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6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4;p31">
            <a:extLst>
              <a:ext uri="{FF2B5EF4-FFF2-40B4-BE49-F238E27FC236}">
                <a16:creationId xmlns:a16="http://schemas.microsoft.com/office/drawing/2014/main" id="{9002418F-B6CA-0041-8730-4B9D4CF49B6A}"/>
              </a:ext>
            </a:extLst>
          </p:cNvPr>
          <p:cNvSpPr/>
          <p:nvPr userDrawn="1"/>
        </p:nvSpPr>
        <p:spPr>
          <a:xfrm>
            <a:off x="301479" y="1849380"/>
            <a:ext cx="252905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Объект 22">
            <a:extLst>
              <a:ext uri="{FF2B5EF4-FFF2-40B4-BE49-F238E27FC236}">
                <a16:creationId xmlns:a16="http://schemas.microsoft.com/office/drawing/2014/main" id="{54D372BA-FA31-4840-B308-792F52D9C3F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01479" y="1853922"/>
            <a:ext cx="2537838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2" name="Google Shape;244;p31">
            <a:extLst>
              <a:ext uri="{FF2B5EF4-FFF2-40B4-BE49-F238E27FC236}">
                <a16:creationId xmlns:a16="http://schemas.microsoft.com/office/drawing/2014/main" id="{3593409B-8525-B74A-94F0-9DB708FDF48F}"/>
              </a:ext>
            </a:extLst>
          </p:cNvPr>
          <p:cNvSpPr/>
          <p:nvPr userDrawn="1"/>
        </p:nvSpPr>
        <p:spPr>
          <a:xfrm>
            <a:off x="3290863" y="1853922"/>
            <a:ext cx="2529058" cy="2622773"/>
          </a:xfrm>
          <a:prstGeom prst="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lvl="0" indent="0">
              <a:buNone/>
            </a:pPr>
            <a:endParaRPr sz="13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Объект 22">
            <a:extLst>
              <a:ext uri="{FF2B5EF4-FFF2-40B4-BE49-F238E27FC236}">
                <a16:creationId xmlns:a16="http://schemas.microsoft.com/office/drawing/2014/main" id="{A9C305CD-901E-DA4C-B20E-01F0F117506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0863" y="1853922"/>
            <a:ext cx="2529058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31A2EF4-465A-0B4F-99F8-0B8EBF2D87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337" y="987574"/>
            <a:ext cx="5546725" cy="360189"/>
          </a:xfrm>
          <a:prstGeom prst="round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t" anchorCtr="0">
            <a:noAutofit/>
          </a:bodyPr>
          <a:lstStyle>
            <a:lvl1pPr algn="ctr">
              <a:defRPr lang="ru-RU" sz="1400" dirty="0">
                <a:solidFill>
                  <a:schemeClr val="tx1"/>
                </a:solidFill>
                <a:latin typeface="+mn-lt"/>
                <a:ea typeface="Calibri"/>
                <a:cs typeface="Calibri"/>
              </a:defRPr>
            </a:lvl1pPr>
          </a:lstStyle>
          <a:p>
            <a:pPr marL="0" lvl="0">
              <a:buFont typeface="Arial"/>
            </a:pPr>
            <a:r>
              <a:rPr lang="ru-RU" dirty="0"/>
              <a:t>Наименование (10-14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C0CA81B-370B-C84C-AF7C-DD1561694BFE}"/>
              </a:ext>
            </a:extLst>
          </p:cNvPr>
          <p:cNvCxnSpPr>
            <a:cxnSpLocks/>
            <a:endCxn id="13" idx="0"/>
          </p:cNvCxnSpPr>
          <p:nvPr userDrawn="1"/>
        </p:nvCxnSpPr>
        <p:spPr>
          <a:xfrm flipH="1">
            <a:off x="1570398" y="1343072"/>
            <a:ext cx="692856" cy="510850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C8727E-CBD6-6442-A1DD-C70968572116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844100" y="1349866"/>
            <a:ext cx="711292" cy="504056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2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Текст 13">
            <a:extLst>
              <a:ext uri="{FF2B5EF4-FFF2-40B4-BE49-F238E27FC236}">
                <a16:creationId xmlns:a16="http://schemas.microsoft.com/office/drawing/2014/main" id="{ED986E82-FE08-7FD7-F002-070B53B750D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0907" y="3806266"/>
            <a:ext cx="1230673" cy="813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cxnSp>
        <p:nvCxnSpPr>
          <p:cNvPr id="7" name="Google Shape;160;p26">
            <a:extLst>
              <a:ext uri="{FF2B5EF4-FFF2-40B4-BE49-F238E27FC236}">
                <a16:creationId xmlns:a16="http://schemas.microsoft.com/office/drawing/2014/main" id="{4ACC163E-96A5-8598-B0DF-37E6B9E0885C}"/>
              </a:ext>
            </a:extLst>
          </p:cNvPr>
          <p:cNvCxnSpPr>
            <a:cxnSpLocks/>
          </p:cNvCxnSpPr>
          <p:nvPr userDrawn="1"/>
        </p:nvCxnSpPr>
        <p:spPr>
          <a:xfrm>
            <a:off x="1046381" y="2042390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38;p26">
            <a:extLst>
              <a:ext uri="{FF2B5EF4-FFF2-40B4-BE49-F238E27FC236}">
                <a16:creationId xmlns:a16="http://schemas.microsoft.com/office/drawing/2014/main" id="{C200F7A0-E65F-F2FD-BDD2-E5A9121A4320}"/>
              </a:ext>
            </a:extLst>
          </p:cNvPr>
          <p:cNvCxnSpPr>
            <a:cxnSpLocks/>
          </p:cNvCxnSpPr>
          <p:nvPr userDrawn="1"/>
        </p:nvCxnSpPr>
        <p:spPr>
          <a:xfrm>
            <a:off x="1475789" y="1059582"/>
            <a:ext cx="0" cy="3908658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Текст 13">
            <a:extLst>
              <a:ext uri="{FF2B5EF4-FFF2-40B4-BE49-F238E27FC236}">
                <a16:creationId xmlns:a16="http://schemas.microsoft.com/office/drawing/2014/main" id="{9628BCA4-8475-87F2-FFA4-D1A34AE8F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379" y="1183535"/>
            <a:ext cx="1231201" cy="813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077A88A7-BD2E-1BCC-317A-13B9E668E6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0762" y="1183535"/>
            <a:ext cx="4313124" cy="11090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0710BF0C-E1E8-71E9-A29E-16C9CB4698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20762" y="2498122"/>
            <a:ext cx="4316137" cy="11090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DD30D4B2-903D-303B-06BE-176400BE52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0907" y="2498122"/>
            <a:ext cx="1230673" cy="813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cxnSp>
        <p:nvCxnSpPr>
          <p:cNvPr id="11" name="Google Shape;160;p26">
            <a:extLst>
              <a:ext uri="{FF2B5EF4-FFF2-40B4-BE49-F238E27FC236}">
                <a16:creationId xmlns:a16="http://schemas.microsoft.com/office/drawing/2014/main" id="{7EEC27D8-2EFF-98D0-CE8F-8E37D1F3A04C}"/>
              </a:ext>
            </a:extLst>
          </p:cNvPr>
          <p:cNvCxnSpPr>
            <a:cxnSpLocks/>
          </p:cNvCxnSpPr>
          <p:nvPr userDrawn="1"/>
        </p:nvCxnSpPr>
        <p:spPr>
          <a:xfrm>
            <a:off x="1058787" y="3359246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0;p26">
            <a:extLst>
              <a:ext uri="{FF2B5EF4-FFF2-40B4-BE49-F238E27FC236}">
                <a16:creationId xmlns:a16="http://schemas.microsoft.com/office/drawing/2014/main" id="{5A6CA4D1-00F8-4FA4-A8E4-87720735F9EA}"/>
              </a:ext>
            </a:extLst>
          </p:cNvPr>
          <p:cNvCxnSpPr>
            <a:cxnSpLocks/>
          </p:cNvCxnSpPr>
          <p:nvPr userDrawn="1"/>
        </p:nvCxnSpPr>
        <p:spPr>
          <a:xfrm>
            <a:off x="1051167" y="4668811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algn="ctr">
              <a:defRPr sz="1800" b="1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4CF73FBE-ECA7-82F7-B945-1BE271AC8A1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20762" y="3806268"/>
            <a:ext cx="4316137" cy="110909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7" name="Текст 29">
            <a:extLst>
              <a:ext uri="{FF2B5EF4-FFF2-40B4-BE49-F238E27FC236}">
                <a16:creationId xmlns:a16="http://schemas.microsoft.com/office/drawing/2014/main" id="{077A88A7-BD2E-1BCC-317A-13B9E668E6F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0380" y="699542"/>
            <a:ext cx="5760640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Пояснение к </a:t>
            </a:r>
            <a:r>
              <a:rPr lang="ru-RU" dirty="0" err="1"/>
              <a:t>инфографике</a:t>
            </a:r>
            <a:r>
              <a:rPr lang="ru-RU" dirty="0"/>
              <a:t> по годам/Текст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5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01" y="2088326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60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2029" y="3402913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80313" y="4711057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2134FC5-765D-854F-952F-918A486BA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22">
            <a:extLst>
              <a:ext uri="{FF2B5EF4-FFF2-40B4-BE49-F238E27FC236}">
                <a16:creationId xmlns:a16="http://schemas.microsoft.com/office/drawing/2014/main" id="{A9C305CD-901E-DA4C-B20E-01F0F117506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305902" y="1851670"/>
            <a:ext cx="2529058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3" name="Объект 22">
            <a:extLst>
              <a:ext uri="{FF2B5EF4-FFF2-40B4-BE49-F238E27FC236}">
                <a16:creationId xmlns:a16="http://schemas.microsoft.com/office/drawing/2014/main" id="{54D372BA-FA31-4840-B308-792F52D9C3F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87337" y="1851670"/>
            <a:ext cx="2537838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31A2EF4-465A-0B4F-99F8-0B8EBF2D87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337" y="987574"/>
            <a:ext cx="5546725" cy="360189"/>
          </a:xfrm>
          <a:prstGeom prst="roundRect">
            <a:avLst/>
          </a:prstGeom>
          <a:solidFill>
            <a:srgbClr val="C5D9E7">
              <a:alpha val="28630"/>
            </a:srgbClr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t" anchorCtr="0">
            <a:noAutofit/>
          </a:bodyPr>
          <a:lstStyle>
            <a:lvl1pPr algn="ctr">
              <a:defRPr lang="ru-RU" sz="1400" dirty="0">
                <a:solidFill>
                  <a:schemeClr val="tx1"/>
                </a:solidFill>
                <a:latin typeface="+mn-lt"/>
                <a:ea typeface="Calibri"/>
                <a:cs typeface="Calibri"/>
              </a:defRPr>
            </a:lvl1pPr>
          </a:lstStyle>
          <a:p>
            <a:pPr marL="0" lvl="0">
              <a:buFont typeface="Arial"/>
            </a:pPr>
            <a:r>
              <a:rPr lang="ru-RU" dirty="0"/>
              <a:t>Наименование (10-14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C0CA81B-370B-C84C-AF7C-DD1561694BFE}"/>
              </a:ext>
            </a:extLst>
          </p:cNvPr>
          <p:cNvCxnSpPr>
            <a:cxnSpLocks/>
            <a:endCxn id="13" idx="0"/>
          </p:cNvCxnSpPr>
          <p:nvPr userDrawn="1"/>
        </p:nvCxnSpPr>
        <p:spPr>
          <a:xfrm flipH="1">
            <a:off x="1556256" y="1340820"/>
            <a:ext cx="692856" cy="510850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C8727E-CBD6-6442-A1DD-C70968572116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859139" y="1347614"/>
            <a:ext cx="711292" cy="504056"/>
          </a:xfrm>
          <a:prstGeom prst="straightConnector1">
            <a:avLst/>
          </a:prstGeom>
          <a:ln w="6350">
            <a:solidFill>
              <a:srgbClr val="000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67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22">
            <a:extLst>
              <a:ext uri="{FF2B5EF4-FFF2-40B4-BE49-F238E27FC236}">
                <a16:creationId xmlns:a16="http://schemas.microsoft.com/office/drawing/2014/main" id="{A9C305CD-901E-DA4C-B20E-01F0F117506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307919" y="1851670"/>
            <a:ext cx="2529058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3" name="Объект 22">
            <a:extLst>
              <a:ext uri="{FF2B5EF4-FFF2-40B4-BE49-F238E27FC236}">
                <a16:creationId xmlns:a16="http://schemas.microsoft.com/office/drawing/2014/main" id="{54D372BA-FA31-4840-B308-792F52D9C3F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87337" y="1851670"/>
            <a:ext cx="2537838" cy="262277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ru-RU" dirty="0"/>
              <a:t>Небольшой текст, статистика или картинка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31A2EF4-465A-0B4F-99F8-0B8EBF2D87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337" y="987574"/>
            <a:ext cx="5546725" cy="360189"/>
          </a:xfrm>
          <a:prstGeom prst="roundRect">
            <a:avLst/>
          </a:prstGeom>
          <a:noFill/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8588" dist="19050" dir="13080000" algn="bl" rotWithShape="0">
              <a:srgbClr val="000072">
                <a:alpha val="16000"/>
              </a:srgbClr>
            </a:outerShdw>
          </a:effectLst>
        </p:spPr>
        <p:txBody>
          <a:bodyPr spcFirstLastPara="1" wrap="square" lIns="68569" tIns="34275" rIns="68569" bIns="34275" anchor="t" anchorCtr="0">
            <a:noAutofit/>
          </a:bodyPr>
          <a:lstStyle>
            <a:lvl1pPr algn="ctr">
              <a:defRPr lang="ru-RU" sz="1400" dirty="0">
                <a:solidFill>
                  <a:schemeClr val="tx1"/>
                </a:solidFill>
                <a:latin typeface="+mn-lt"/>
                <a:ea typeface="Calibri"/>
                <a:cs typeface="Calibri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dirty="0"/>
              <a:t>Наименование </a:t>
            </a:r>
            <a:r>
              <a:rPr lang="en" dirty="0"/>
              <a:t>(10-14 </a:t>
            </a:r>
            <a:r>
              <a:rPr lang="en" dirty="0" err="1"/>
              <a:t>pt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275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007052-9DE2-1948-865F-185D47899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C362D2E4-9937-BA4B-89CA-D476B8AD6E4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420" y="1203598"/>
            <a:ext cx="5040560" cy="551881"/>
          </a:xfrm>
          <a:prstGeom prst="rect">
            <a:avLst/>
          </a:prstGeom>
          <a:ln>
            <a:solidFill>
              <a:srgbClr val="000072"/>
            </a:solidFill>
          </a:ln>
        </p:spPr>
        <p:txBody>
          <a:bodyPr anchor="ctr"/>
          <a:lstStyle>
            <a:lvl1pPr algn="ctr">
              <a:defRPr sz="1200" i="0"/>
            </a:lvl1pPr>
          </a:lstStyle>
          <a:p>
            <a:pPr lvl="0"/>
            <a:r>
              <a:rPr lang="ru-RU" dirty="0"/>
              <a:t>Небольшой текст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D1CD37E3-7A7C-3348-A3DD-18864F42792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2935" y="1851670"/>
            <a:ext cx="5040560" cy="551881"/>
          </a:xfrm>
          <a:prstGeom prst="rect">
            <a:avLst/>
          </a:prstGeom>
          <a:ln>
            <a:solidFill>
              <a:srgbClr val="000072"/>
            </a:solidFill>
          </a:ln>
        </p:spPr>
        <p:txBody>
          <a:bodyPr anchor="ctr"/>
          <a:lstStyle>
            <a:lvl1pPr algn="ctr">
              <a:defRPr sz="1200" i="0"/>
            </a:lvl1pPr>
          </a:lstStyle>
          <a:p>
            <a:pPr lvl="0"/>
            <a:r>
              <a:rPr lang="ru-RU" dirty="0"/>
              <a:t>Небольшой текст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369FC9F8-2ED9-1C4B-AF64-8EB5C8ED571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0420" y="2499742"/>
            <a:ext cx="5040560" cy="551881"/>
          </a:xfrm>
          <a:prstGeom prst="rect">
            <a:avLst/>
          </a:prstGeom>
          <a:ln>
            <a:solidFill>
              <a:srgbClr val="000072"/>
            </a:solidFill>
          </a:ln>
        </p:spPr>
        <p:txBody>
          <a:bodyPr anchor="ctr"/>
          <a:lstStyle>
            <a:lvl1pPr algn="ctr">
              <a:defRPr sz="1200" i="0"/>
            </a:lvl1pPr>
          </a:lstStyle>
          <a:p>
            <a:pPr lvl="0"/>
            <a:r>
              <a:rPr lang="ru-RU" dirty="0"/>
              <a:t>Небольшой текст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E4848023-66ED-4447-A6C8-BFE2B6D2681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0420" y="3147814"/>
            <a:ext cx="5040560" cy="551881"/>
          </a:xfrm>
          <a:prstGeom prst="rect">
            <a:avLst/>
          </a:prstGeom>
          <a:ln>
            <a:solidFill>
              <a:srgbClr val="000072"/>
            </a:solidFill>
          </a:ln>
        </p:spPr>
        <p:txBody>
          <a:bodyPr anchor="ctr"/>
          <a:lstStyle>
            <a:lvl1pPr algn="ctr">
              <a:defRPr sz="1200" i="0"/>
            </a:lvl1pPr>
          </a:lstStyle>
          <a:p>
            <a:pPr lvl="0"/>
            <a:r>
              <a:rPr lang="ru-RU" dirty="0"/>
              <a:t>Небольшой текст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DD8BAA9A-05FD-5647-B1AC-84B23CEF200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0420" y="3795886"/>
            <a:ext cx="5040560" cy="551881"/>
          </a:xfrm>
          <a:prstGeom prst="rect">
            <a:avLst/>
          </a:prstGeom>
          <a:ln>
            <a:solidFill>
              <a:srgbClr val="000072"/>
            </a:solidFill>
          </a:ln>
        </p:spPr>
        <p:txBody>
          <a:bodyPr anchor="ctr"/>
          <a:lstStyle>
            <a:lvl1pPr algn="ctr">
              <a:defRPr sz="1200" i="0"/>
            </a:lvl1pPr>
          </a:lstStyle>
          <a:p>
            <a:pPr lvl="0"/>
            <a:r>
              <a:rPr lang="ru-RU" dirty="0"/>
              <a:t>Небольшой текст (10-12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641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2;p33">
            <a:extLst>
              <a:ext uri="{FF2B5EF4-FFF2-40B4-BE49-F238E27FC236}">
                <a16:creationId xmlns:a16="http://schemas.microsoft.com/office/drawing/2014/main" id="{9D28B27D-AF7D-B3AF-57C5-74590570400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38220" t="46879" r="54059" b="36584"/>
          <a:stretch/>
        </p:blipFill>
        <p:spPr>
          <a:xfrm>
            <a:off x="108372" y="4084565"/>
            <a:ext cx="362855" cy="43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73;p33">
            <a:extLst>
              <a:ext uri="{FF2B5EF4-FFF2-40B4-BE49-F238E27FC236}">
                <a16:creationId xmlns:a16="http://schemas.microsoft.com/office/drawing/2014/main" id="{3DE7AC6F-CBD6-2B7C-F3EA-6B7FCCCB955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54225" t="70454" r="37113" b="13010"/>
          <a:stretch/>
        </p:blipFill>
        <p:spPr>
          <a:xfrm>
            <a:off x="108372" y="2911282"/>
            <a:ext cx="388830" cy="4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9;p33">
            <a:extLst>
              <a:ext uri="{FF2B5EF4-FFF2-40B4-BE49-F238E27FC236}">
                <a16:creationId xmlns:a16="http://schemas.microsoft.com/office/drawing/2014/main" id="{2BBA2756-25E8-96D7-9EF5-FE93A0294CE5}"/>
              </a:ext>
            </a:extLst>
          </p:cNvPr>
          <p:cNvSpPr txBox="1"/>
          <p:nvPr userDrawn="1"/>
        </p:nvSpPr>
        <p:spPr>
          <a:xfrm>
            <a:off x="310640" y="2116375"/>
            <a:ext cx="2111561" cy="49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1600" b="1" dirty="0">
                <a:solidFill>
                  <a:schemeClr val="lt1"/>
                </a:solidFill>
                <a:latin typeface="+mj-lt"/>
                <a:ea typeface="Montserrat"/>
                <a:cs typeface="Montserrat"/>
                <a:sym typeface="Montserrat"/>
              </a:rPr>
              <a:t>Контактная информация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Текст 29">
            <a:extLst>
              <a:ext uri="{FF2B5EF4-FFF2-40B4-BE49-F238E27FC236}">
                <a16:creationId xmlns:a16="http://schemas.microsoft.com/office/drawing/2014/main" id="{D7678821-84C4-B34B-3E06-4F2BA604F56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9346" y="2860429"/>
            <a:ext cx="2531354" cy="36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ФИО</a:t>
            </a:r>
            <a:r>
              <a:rPr lang="en-US" dirty="0"/>
              <a:t> </a:t>
            </a:r>
            <a:r>
              <a:rPr lang="ru-RU" dirty="0"/>
              <a:t>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6" name="Текст 29">
            <a:extLst>
              <a:ext uri="{FF2B5EF4-FFF2-40B4-BE49-F238E27FC236}">
                <a16:creationId xmlns:a16="http://schemas.microsoft.com/office/drawing/2014/main" id="{CAF8D0F1-11CC-AEEA-EC0B-9C327FFCFC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9346" y="3292477"/>
            <a:ext cx="2531354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7" name="Текст 29">
            <a:extLst>
              <a:ext uri="{FF2B5EF4-FFF2-40B4-BE49-F238E27FC236}">
                <a16:creationId xmlns:a16="http://schemas.microsoft.com/office/drawing/2014/main" id="{F3873E73-0880-4BD7-9224-EDC320DCD51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9346" y="4143524"/>
            <a:ext cx="2531354" cy="36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dirty="0"/>
              <a:t>Email </a:t>
            </a:r>
            <a:r>
              <a:rPr lang="ru-RU" dirty="0"/>
              <a:t>адрес</a:t>
            </a:r>
            <a:r>
              <a:rPr lang="en-US" dirty="0"/>
              <a:t> </a:t>
            </a:r>
            <a:r>
              <a:rPr lang="ru-RU" dirty="0"/>
              <a:t>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F8F5B-E79E-7C4D-A2C8-411249B272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4716" y="3868359"/>
            <a:ext cx="1295213" cy="12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09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10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60;p26">
            <a:extLst>
              <a:ext uri="{FF2B5EF4-FFF2-40B4-BE49-F238E27FC236}">
                <a16:creationId xmlns:a16="http://schemas.microsoft.com/office/drawing/2014/main" id="{4ACC163E-96A5-8598-B0DF-37E6B9E0885C}"/>
              </a:ext>
            </a:extLst>
          </p:cNvPr>
          <p:cNvCxnSpPr>
            <a:cxnSpLocks/>
          </p:cNvCxnSpPr>
          <p:nvPr userDrawn="1"/>
        </p:nvCxnSpPr>
        <p:spPr>
          <a:xfrm>
            <a:off x="1056247" y="2459116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38;p26">
            <a:extLst>
              <a:ext uri="{FF2B5EF4-FFF2-40B4-BE49-F238E27FC236}">
                <a16:creationId xmlns:a16="http://schemas.microsoft.com/office/drawing/2014/main" id="{C200F7A0-E65F-F2FD-BDD2-E5A9121A4320}"/>
              </a:ext>
            </a:extLst>
          </p:cNvPr>
          <p:cNvCxnSpPr>
            <a:cxnSpLocks/>
          </p:cNvCxnSpPr>
          <p:nvPr userDrawn="1"/>
        </p:nvCxnSpPr>
        <p:spPr>
          <a:xfrm>
            <a:off x="1472777" y="727140"/>
            <a:ext cx="3012" cy="424110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Текст 29">
            <a:extLst>
              <a:ext uri="{FF2B5EF4-FFF2-40B4-BE49-F238E27FC236}">
                <a16:creationId xmlns:a16="http://schemas.microsoft.com/office/drawing/2014/main" id="{077A88A7-BD2E-1BCC-317A-13B9E668E6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0762" y="793783"/>
            <a:ext cx="4316138" cy="191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0710BF0C-E1E8-71E9-A29E-16C9CB4698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20761" y="3003798"/>
            <a:ext cx="4316138" cy="19115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algn="ctr">
              <a:defRPr sz="1800" b="1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ED986E82-FE08-7FD7-F002-070B53B750D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0907" y="3003798"/>
            <a:ext cx="1230673" cy="16160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cxnSp>
        <p:nvCxnSpPr>
          <p:cNvPr id="31" name="Google Shape;160;p26">
            <a:extLst>
              <a:ext uri="{FF2B5EF4-FFF2-40B4-BE49-F238E27FC236}">
                <a16:creationId xmlns:a16="http://schemas.microsoft.com/office/drawing/2014/main" id="{5A6CA4D1-00F8-4FA4-A8E4-87720735F9EA}"/>
              </a:ext>
            </a:extLst>
          </p:cNvPr>
          <p:cNvCxnSpPr>
            <a:cxnSpLocks/>
          </p:cNvCxnSpPr>
          <p:nvPr userDrawn="1"/>
        </p:nvCxnSpPr>
        <p:spPr>
          <a:xfrm>
            <a:off x="1051167" y="4668811"/>
            <a:ext cx="492285" cy="0"/>
          </a:xfrm>
          <a:prstGeom prst="straightConnector1">
            <a:avLst/>
          </a:prstGeom>
          <a:noFill/>
          <a:ln w="19050" cap="flat" cmpd="sng">
            <a:solidFill>
              <a:srgbClr val="0000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80313" y="4711057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4" name="Текст 13">
            <a:extLst>
              <a:ext uri="{FF2B5EF4-FFF2-40B4-BE49-F238E27FC236}">
                <a16:creationId xmlns:a16="http://schemas.microsoft.com/office/drawing/2014/main" id="{ED986E82-FE08-7FD7-F002-070B53B750D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5243" y="793783"/>
            <a:ext cx="1230673" cy="16160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rgbClr val="0000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что (14-18</a:t>
            </a:r>
            <a:r>
              <a:rPr lang="en-US" dirty="0"/>
              <a:t> pt</a:t>
            </a:r>
            <a:r>
              <a:rPr lang="ru-RU" dirty="0"/>
              <a:t>)</a:t>
            </a: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7E4A78CA-00C8-C0EC-9DFE-75E2B1DAD58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4649" y="2501042"/>
            <a:ext cx="1231267" cy="204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885753-25D8-784D-87A2-667B52DE5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0;p27">
            <a:extLst>
              <a:ext uri="{FF2B5EF4-FFF2-40B4-BE49-F238E27FC236}">
                <a16:creationId xmlns:a16="http://schemas.microsoft.com/office/drawing/2014/main" id="{ED3FBC97-4836-00EE-5B79-0BC71EA9EEDD}"/>
              </a:ext>
            </a:extLst>
          </p:cNvPr>
          <p:cNvSpPr/>
          <p:nvPr userDrawn="1"/>
        </p:nvSpPr>
        <p:spPr>
          <a:xfrm>
            <a:off x="177237" y="361806"/>
            <a:ext cx="5766198" cy="2268201"/>
          </a:xfrm>
          <a:custGeom>
            <a:avLst/>
            <a:gdLst/>
            <a:ahLst/>
            <a:cxnLst/>
            <a:rect l="l" t="t" r="r" b="b"/>
            <a:pathLst>
              <a:path w="4581525" h="1221104" extrusionOk="0">
                <a:moveTo>
                  <a:pt x="4581525" y="0"/>
                </a:moveTo>
                <a:lnTo>
                  <a:pt x="0" y="0"/>
                </a:lnTo>
                <a:lnTo>
                  <a:pt x="0" y="981075"/>
                </a:lnTo>
                <a:lnTo>
                  <a:pt x="1890141" y="981075"/>
                </a:lnTo>
                <a:lnTo>
                  <a:pt x="2306243" y="1220508"/>
                </a:lnTo>
                <a:lnTo>
                  <a:pt x="2641219" y="981075"/>
                </a:lnTo>
                <a:lnTo>
                  <a:pt x="4581525" y="981075"/>
                </a:lnTo>
                <a:lnTo>
                  <a:pt x="4581525" y="0"/>
                </a:lnTo>
                <a:close/>
              </a:path>
            </a:pathLst>
          </a:custGeom>
          <a:noFill/>
          <a:ln w="28575" cap="flat" cmpd="sng">
            <a:solidFill>
              <a:srgbClr val="000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7;p27">
            <a:extLst>
              <a:ext uri="{FF2B5EF4-FFF2-40B4-BE49-F238E27FC236}">
                <a16:creationId xmlns:a16="http://schemas.microsoft.com/office/drawing/2014/main" id="{EDA1EDEC-520B-7EFD-9F3A-0C25361509E0}"/>
              </a:ext>
            </a:extLst>
          </p:cNvPr>
          <p:cNvSpPr/>
          <p:nvPr/>
        </p:nvSpPr>
        <p:spPr>
          <a:xfrm>
            <a:off x="177237" y="2783599"/>
            <a:ext cx="5766198" cy="2153412"/>
          </a:xfrm>
          <a:prstGeom prst="rect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64358F9-5E52-BB7F-0CBE-84171DB1168A}"/>
              </a:ext>
            </a:extLst>
          </p:cNvPr>
          <p:cNvGrpSpPr/>
          <p:nvPr userDrawn="1"/>
        </p:nvGrpSpPr>
        <p:grpSpPr>
          <a:xfrm>
            <a:off x="5232551" y="2447568"/>
            <a:ext cx="785255" cy="989829"/>
            <a:chOff x="5509381" y="2374385"/>
            <a:chExt cx="1420808" cy="1027352"/>
          </a:xfrm>
        </p:grpSpPr>
        <p:grpSp>
          <p:nvGrpSpPr>
            <p:cNvPr id="6" name="Google Shape;180;p27">
              <a:extLst>
                <a:ext uri="{FF2B5EF4-FFF2-40B4-BE49-F238E27FC236}">
                  <a16:creationId xmlns:a16="http://schemas.microsoft.com/office/drawing/2014/main" id="{FE57BA1E-5687-CB41-2D1F-E51E2020DC63}"/>
                </a:ext>
              </a:extLst>
            </p:cNvPr>
            <p:cNvGrpSpPr/>
            <p:nvPr/>
          </p:nvGrpSpPr>
          <p:grpSpPr>
            <a:xfrm>
              <a:off x="5574449" y="2383356"/>
              <a:ext cx="1245202" cy="1018381"/>
              <a:chOff x="3342120" y="13651643"/>
              <a:chExt cx="1147180" cy="1413043"/>
            </a:xfrm>
          </p:grpSpPr>
          <p:sp>
            <p:nvSpPr>
              <p:cNvPr id="9" name="Google Shape;181;p27">
                <a:extLst>
                  <a:ext uri="{FF2B5EF4-FFF2-40B4-BE49-F238E27FC236}">
                    <a16:creationId xmlns:a16="http://schemas.microsoft.com/office/drawing/2014/main" id="{3F7FC163-B980-FD15-D99E-32FE9B3E590F}"/>
                  </a:ext>
                </a:extLst>
              </p:cNvPr>
              <p:cNvSpPr/>
              <p:nvPr/>
            </p:nvSpPr>
            <p:spPr>
              <a:xfrm>
                <a:off x="3751228" y="14915461"/>
                <a:ext cx="338454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8454" h="149225" extrusionOk="0">
                    <a:moveTo>
                      <a:pt x="169151" y="148711"/>
                    </a:moveTo>
                    <a:lnTo>
                      <a:pt x="119300" y="141297"/>
                    </a:lnTo>
                    <a:lnTo>
                      <a:pt x="75283" y="120522"/>
                    </a:lnTo>
                    <a:lnTo>
                      <a:pt x="39277" y="88581"/>
                    </a:lnTo>
                    <a:lnTo>
                      <a:pt x="13457" y="47675"/>
                    </a:lnTo>
                    <a:lnTo>
                      <a:pt x="0" y="0"/>
                    </a:lnTo>
                    <a:lnTo>
                      <a:pt x="338302" y="0"/>
                    </a:lnTo>
                    <a:lnTo>
                      <a:pt x="324844" y="47675"/>
                    </a:lnTo>
                    <a:lnTo>
                      <a:pt x="299024" y="88581"/>
                    </a:lnTo>
                    <a:lnTo>
                      <a:pt x="263018" y="120522"/>
                    </a:lnTo>
                    <a:lnTo>
                      <a:pt x="219002" y="141297"/>
                    </a:lnTo>
                    <a:lnTo>
                      <a:pt x="169151" y="148711"/>
                    </a:ln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" name="Google Shape;182;p27">
                <a:extLst>
                  <a:ext uri="{FF2B5EF4-FFF2-40B4-BE49-F238E27FC236}">
                    <a16:creationId xmlns:a16="http://schemas.microsoft.com/office/drawing/2014/main" id="{C1A1893A-CF21-70B7-F3F7-5BC49BEF95A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44117" y="13651643"/>
                <a:ext cx="145183" cy="145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183;p27">
                <a:extLst>
                  <a:ext uri="{FF2B5EF4-FFF2-40B4-BE49-F238E27FC236}">
                    <a16:creationId xmlns:a16="http://schemas.microsoft.com/office/drawing/2014/main" id="{F7B4B9F9-C0FF-5DEF-6875-CE280080854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342120" y="14654740"/>
                <a:ext cx="145183" cy="145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84;p27">
                <a:extLst>
                  <a:ext uri="{FF2B5EF4-FFF2-40B4-BE49-F238E27FC236}">
                    <a16:creationId xmlns:a16="http://schemas.microsoft.com/office/drawing/2014/main" id="{7EEAC6EE-D71B-11EB-8D69-99176747B46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42120" y="13651643"/>
                <a:ext cx="145183" cy="145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85;p27">
                <a:extLst>
                  <a:ext uri="{FF2B5EF4-FFF2-40B4-BE49-F238E27FC236}">
                    <a16:creationId xmlns:a16="http://schemas.microsoft.com/office/drawing/2014/main" id="{66220EE2-6DC2-21F3-8898-138408A35F1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344117" y="14654740"/>
                <a:ext cx="145183" cy="1453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86;p27">
                <a:extLst>
                  <a:ext uri="{FF2B5EF4-FFF2-40B4-BE49-F238E27FC236}">
                    <a16:creationId xmlns:a16="http://schemas.microsoft.com/office/drawing/2014/main" id="{7624F385-20A4-33D6-7C89-8A897BEC0A67}"/>
                  </a:ext>
                </a:extLst>
              </p:cNvPr>
              <p:cNvSpPr/>
              <p:nvPr/>
            </p:nvSpPr>
            <p:spPr>
              <a:xfrm>
                <a:off x="3695989" y="14775701"/>
                <a:ext cx="439420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212090" extrusionOk="0">
                    <a:moveTo>
                      <a:pt x="439394" y="35267"/>
                    </a:moveTo>
                    <a:lnTo>
                      <a:pt x="436626" y="21551"/>
                    </a:lnTo>
                    <a:lnTo>
                      <a:pt x="429069" y="10337"/>
                    </a:lnTo>
                    <a:lnTo>
                      <a:pt x="417868" y="2768"/>
                    </a:lnTo>
                    <a:lnTo>
                      <a:pt x="404164" y="0"/>
                    </a:lnTo>
                    <a:lnTo>
                      <a:pt x="35229" y="0"/>
                    </a:lnTo>
                    <a:lnTo>
                      <a:pt x="21526" y="2768"/>
                    </a:lnTo>
                    <a:lnTo>
                      <a:pt x="10325" y="10337"/>
                    </a:lnTo>
                    <a:lnTo>
                      <a:pt x="2768" y="21551"/>
                    </a:lnTo>
                    <a:lnTo>
                      <a:pt x="0" y="35267"/>
                    </a:lnTo>
                    <a:lnTo>
                      <a:pt x="2768" y="49022"/>
                    </a:lnTo>
                    <a:lnTo>
                      <a:pt x="10325" y="60261"/>
                    </a:lnTo>
                    <a:lnTo>
                      <a:pt x="21526" y="67830"/>
                    </a:lnTo>
                    <a:lnTo>
                      <a:pt x="35229" y="70612"/>
                    </a:lnTo>
                    <a:lnTo>
                      <a:pt x="21526" y="73367"/>
                    </a:lnTo>
                    <a:lnTo>
                      <a:pt x="10325" y="80924"/>
                    </a:lnTo>
                    <a:lnTo>
                      <a:pt x="2768" y="92125"/>
                    </a:lnTo>
                    <a:lnTo>
                      <a:pt x="0" y="105879"/>
                    </a:lnTo>
                    <a:lnTo>
                      <a:pt x="2768" y="119595"/>
                    </a:lnTo>
                    <a:lnTo>
                      <a:pt x="10325" y="130810"/>
                    </a:lnTo>
                    <a:lnTo>
                      <a:pt x="21526" y="138379"/>
                    </a:lnTo>
                    <a:lnTo>
                      <a:pt x="35229" y="141147"/>
                    </a:lnTo>
                    <a:lnTo>
                      <a:pt x="21526" y="143916"/>
                    </a:lnTo>
                    <a:lnTo>
                      <a:pt x="10325" y="151460"/>
                    </a:lnTo>
                    <a:lnTo>
                      <a:pt x="2768" y="162674"/>
                    </a:lnTo>
                    <a:lnTo>
                      <a:pt x="0" y="176415"/>
                    </a:lnTo>
                    <a:lnTo>
                      <a:pt x="2768" y="190131"/>
                    </a:lnTo>
                    <a:lnTo>
                      <a:pt x="10325" y="201345"/>
                    </a:lnTo>
                    <a:lnTo>
                      <a:pt x="21526" y="208915"/>
                    </a:lnTo>
                    <a:lnTo>
                      <a:pt x="35229" y="211683"/>
                    </a:lnTo>
                    <a:lnTo>
                      <a:pt x="404164" y="211683"/>
                    </a:lnTo>
                    <a:lnTo>
                      <a:pt x="417868" y="208915"/>
                    </a:lnTo>
                    <a:lnTo>
                      <a:pt x="429069" y="201345"/>
                    </a:lnTo>
                    <a:lnTo>
                      <a:pt x="436626" y="190131"/>
                    </a:lnTo>
                    <a:lnTo>
                      <a:pt x="439394" y="176415"/>
                    </a:lnTo>
                    <a:lnTo>
                      <a:pt x="436626" y="162674"/>
                    </a:lnTo>
                    <a:lnTo>
                      <a:pt x="429069" y="151460"/>
                    </a:lnTo>
                    <a:lnTo>
                      <a:pt x="417868" y="143916"/>
                    </a:lnTo>
                    <a:lnTo>
                      <a:pt x="404164" y="141147"/>
                    </a:lnTo>
                    <a:lnTo>
                      <a:pt x="417868" y="138379"/>
                    </a:lnTo>
                    <a:lnTo>
                      <a:pt x="429069" y="130810"/>
                    </a:lnTo>
                    <a:lnTo>
                      <a:pt x="436626" y="119595"/>
                    </a:lnTo>
                    <a:lnTo>
                      <a:pt x="439394" y="105879"/>
                    </a:lnTo>
                    <a:lnTo>
                      <a:pt x="436626" y="92125"/>
                    </a:lnTo>
                    <a:lnTo>
                      <a:pt x="429069" y="80924"/>
                    </a:lnTo>
                    <a:lnTo>
                      <a:pt x="417868" y="73367"/>
                    </a:lnTo>
                    <a:lnTo>
                      <a:pt x="404164" y="70612"/>
                    </a:lnTo>
                    <a:lnTo>
                      <a:pt x="417868" y="67830"/>
                    </a:lnTo>
                    <a:lnTo>
                      <a:pt x="429069" y="60261"/>
                    </a:lnTo>
                    <a:lnTo>
                      <a:pt x="436626" y="49022"/>
                    </a:lnTo>
                    <a:lnTo>
                      <a:pt x="439394" y="3526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187;p27">
              <a:extLst>
                <a:ext uri="{FF2B5EF4-FFF2-40B4-BE49-F238E27FC236}">
                  <a16:creationId xmlns:a16="http://schemas.microsoft.com/office/drawing/2014/main" id="{2B58A170-C87C-E22F-632B-DCEEB2944304}"/>
                </a:ext>
              </a:extLst>
            </p:cNvPr>
            <p:cNvSpPr/>
            <p:nvPr userDrawn="1"/>
          </p:nvSpPr>
          <p:spPr>
            <a:xfrm>
              <a:off x="5509381" y="2374385"/>
              <a:ext cx="1420808" cy="885941"/>
            </a:xfrm>
            <a:custGeom>
              <a:avLst/>
              <a:gdLst/>
              <a:ahLst/>
              <a:cxnLst/>
              <a:rect l="l" t="t" r="r" b="b"/>
              <a:pathLst>
                <a:path w="1606550" h="1548130" extrusionOk="0">
                  <a:moveTo>
                    <a:pt x="189496" y="810310"/>
                  </a:moveTo>
                  <a:lnTo>
                    <a:pt x="180911" y="803846"/>
                  </a:lnTo>
                  <a:lnTo>
                    <a:pt x="178168" y="803846"/>
                  </a:lnTo>
                  <a:lnTo>
                    <a:pt x="8559" y="803846"/>
                  </a:lnTo>
                  <a:lnTo>
                    <a:pt x="0" y="810310"/>
                  </a:lnTo>
                  <a:lnTo>
                    <a:pt x="0" y="826122"/>
                  </a:lnTo>
                  <a:lnTo>
                    <a:pt x="8559" y="832586"/>
                  </a:lnTo>
                  <a:lnTo>
                    <a:pt x="180911" y="832586"/>
                  </a:lnTo>
                  <a:lnTo>
                    <a:pt x="189496" y="826122"/>
                  </a:lnTo>
                  <a:lnTo>
                    <a:pt x="189496" y="810310"/>
                  </a:lnTo>
                  <a:close/>
                </a:path>
                <a:path w="1606550" h="1548130" extrusionOk="0">
                  <a:moveTo>
                    <a:pt x="822286" y="8547"/>
                  </a:moveTo>
                  <a:lnTo>
                    <a:pt x="815835" y="0"/>
                  </a:lnTo>
                  <a:lnTo>
                    <a:pt x="800036" y="0"/>
                  </a:lnTo>
                  <a:lnTo>
                    <a:pt x="793648" y="8547"/>
                  </a:lnTo>
                  <a:lnTo>
                    <a:pt x="793648" y="181152"/>
                  </a:lnTo>
                  <a:lnTo>
                    <a:pt x="800036" y="189674"/>
                  </a:lnTo>
                  <a:lnTo>
                    <a:pt x="815835" y="189674"/>
                  </a:lnTo>
                  <a:lnTo>
                    <a:pt x="822286" y="181152"/>
                  </a:lnTo>
                  <a:lnTo>
                    <a:pt x="822286" y="178333"/>
                  </a:lnTo>
                  <a:lnTo>
                    <a:pt x="822286" y="8547"/>
                  </a:lnTo>
                  <a:close/>
                </a:path>
                <a:path w="1606550" h="1548130" extrusionOk="0">
                  <a:moveTo>
                    <a:pt x="831977" y="1063459"/>
                  </a:moveTo>
                  <a:lnTo>
                    <a:pt x="830084" y="1058303"/>
                  </a:lnTo>
                  <a:lnTo>
                    <a:pt x="824928" y="1054087"/>
                  </a:lnTo>
                  <a:lnTo>
                    <a:pt x="817283" y="1051229"/>
                  </a:lnTo>
                  <a:lnTo>
                    <a:pt x="807935" y="1050188"/>
                  </a:lnTo>
                  <a:lnTo>
                    <a:pt x="798550" y="1051229"/>
                  </a:lnTo>
                  <a:lnTo>
                    <a:pt x="790879" y="1054087"/>
                  </a:lnTo>
                  <a:lnTo>
                    <a:pt x="785723" y="1058303"/>
                  </a:lnTo>
                  <a:lnTo>
                    <a:pt x="783831" y="1063459"/>
                  </a:lnTo>
                  <a:lnTo>
                    <a:pt x="783831" y="1534541"/>
                  </a:lnTo>
                  <a:lnTo>
                    <a:pt x="785723" y="1539697"/>
                  </a:lnTo>
                  <a:lnTo>
                    <a:pt x="790879" y="1543913"/>
                  </a:lnTo>
                  <a:lnTo>
                    <a:pt x="798550" y="1546771"/>
                  </a:lnTo>
                  <a:lnTo>
                    <a:pt x="807935" y="1547812"/>
                  </a:lnTo>
                  <a:lnTo>
                    <a:pt x="817283" y="1546771"/>
                  </a:lnTo>
                  <a:lnTo>
                    <a:pt x="824928" y="1543913"/>
                  </a:lnTo>
                  <a:lnTo>
                    <a:pt x="830084" y="1539697"/>
                  </a:lnTo>
                  <a:lnTo>
                    <a:pt x="831977" y="1534541"/>
                  </a:lnTo>
                  <a:lnTo>
                    <a:pt x="831977" y="1063459"/>
                  </a:lnTo>
                  <a:close/>
                </a:path>
                <a:path w="1606550" h="1548130" extrusionOk="0">
                  <a:moveTo>
                    <a:pt x="1606511" y="810310"/>
                  </a:moveTo>
                  <a:lnTo>
                    <a:pt x="1597990" y="803846"/>
                  </a:lnTo>
                  <a:lnTo>
                    <a:pt x="1595183" y="803846"/>
                  </a:lnTo>
                  <a:lnTo>
                    <a:pt x="1425549" y="803846"/>
                  </a:lnTo>
                  <a:lnTo>
                    <a:pt x="1417027" y="810310"/>
                  </a:lnTo>
                  <a:lnTo>
                    <a:pt x="1417027" y="826122"/>
                  </a:lnTo>
                  <a:lnTo>
                    <a:pt x="1425549" y="832586"/>
                  </a:lnTo>
                  <a:lnTo>
                    <a:pt x="1597990" y="832586"/>
                  </a:lnTo>
                  <a:lnTo>
                    <a:pt x="1606511" y="826122"/>
                  </a:lnTo>
                  <a:lnTo>
                    <a:pt x="1606511" y="810310"/>
                  </a:lnTo>
                  <a:close/>
                </a:path>
              </a:pathLst>
            </a:custGeom>
            <a:solidFill>
              <a:srgbClr val="3B3A3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8;p27">
              <a:extLst>
                <a:ext uri="{FF2B5EF4-FFF2-40B4-BE49-F238E27FC236}">
                  <a16:creationId xmlns:a16="http://schemas.microsoft.com/office/drawing/2014/main" id="{F0B3966E-0B99-73F8-FCA9-91F9B5320F39}"/>
                </a:ext>
              </a:extLst>
            </p:cNvPr>
            <p:cNvSpPr/>
            <p:nvPr/>
          </p:nvSpPr>
          <p:spPr>
            <a:xfrm>
              <a:off x="5727397" y="2481916"/>
              <a:ext cx="939332" cy="791343"/>
            </a:xfrm>
            <a:custGeom>
              <a:avLst/>
              <a:gdLst/>
              <a:ahLst/>
              <a:cxnLst/>
              <a:rect l="l" t="t" r="r" b="b"/>
              <a:pathLst>
                <a:path w="926464" h="1189990" extrusionOk="0">
                  <a:moveTo>
                    <a:pt x="483164" y="1189486"/>
                  </a:moveTo>
                  <a:lnTo>
                    <a:pt x="443194" y="1189486"/>
                  </a:lnTo>
                  <a:lnTo>
                    <a:pt x="406435" y="1185259"/>
                  </a:lnTo>
                  <a:lnTo>
                    <a:pt x="337111" y="1153193"/>
                  </a:lnTo>
                  <a:lnTo>
                    <a:pt x="304802" y="1126515"/>
                  </a:lnTo>
                  <a:lnTo>
                    <a:pt x="274231" y="1093516"/>
                  </a:lnTo>
                  <a:lnTo>
                    <a:pt x="245528" y="1054776"/>
                  </a:lnTo>
                  <a:lnTo>
                    <a:pt x="218819" y="1010878"/>
                  </a:lnTo>
                  <a:lnTo>
                    <a:pt x="194232" y="962402"/>
                  </a:lnTo>
                  <a:lnTo>
                    <a:pt x="171894" y="909930"/>
                  </a:lnTo>
                  <a:lnTo>
                    <a:pt x="151935" y="854042"/>
                  </a:lnTo>
                  <a:lnTo>
                    <a:pt x="133804" y="804683"/>
                  </a:lnTo>
                  <a:lnTo>
                    <a:pt x="114913" y="762891"/>
                  </a:lnTo>
                  <a:lnTo>
                    <a:pt x="95792" y="726477"/>
                  </a:lnTo>
                  <a:lnTo>
                    <a:pt x="76972" y="693247"/>
                  </a:lnTo>
                  <a:lnTo>
                    <a:pt x="58981" y="661011"/>
                  </a:lnTo>
                  <a:lnTo>
                    <a:pt x="27608" y="590752"/>
                  </a:lnTo>
                  <a:lnTo>
                    <a:pt x="15286" y="548346"/>
                  </a:lnTo>
                  <a:lnTo>
                    <a:pt x="5914" y="498166"/>
                  </a:lnTo>
                  <a:lnTo>
                    <a:pt x="21" y="438021"/>
                  </a:lnTo>
                  <a:lnTo>
                    <a:pt x="0" y="393333"/>
                  </a:lnTo>
                  <a:lnTo>
                    <a:pt x="5222" y="349934"/>
                  </a:lnTo>
                  <a:lnTo>
                    <a:pt x="15392" y="308044"/>
                  </a:lnTo>
                  <a:lnTo>
                    <a:pt x="30215" y="267879"/>
                  </a:lnTo>
                  <a:lnTo>
                    <a:pt x="49393" y="229660"/>
                  </a:lnTo>
                  <a:lnTo>
                    <a:pt x="72632" y="193603"/>
                  </a:lnTo>
                  <a:lnTo>
                    <a:pt x="99634" y="159927"/>
                  </a:lnTo>
                  <a:lnTo>
                    <a:pt x="130104" y="128850"/>
                  </a:lnTo>
                  <a:lnTo>
                    <a:pt x="163746" y="100591"/>
                  </a:lnTo>
                  <a:lnTo>
                    <a:pt x="200264" y="75368"/>
                  </a:lnTo>
                  <a:lnTo>
                    <a:pt x="239361" y="53398"/>
                  </a:lnTo>
                  <a:lnTo>
                    <a:pt x="280742" y="34901"/>
                  </a:lnTo>
                  <a:lnTo>
                    <a:pt x="324110" y="20094"/>
                  </a:lnTo>
                  <a:lnTo>
                    <a:pt x="369170" y="9196"/>
                  </a:lnTo>
                  <a:lnTo>
                    <a:pt x="415625" y="2425"/>
                  </a:lnTo>
                  <a:lnTo>
                    <a:pt x="463179" y="0"/>
                  </a:lnTo>
                  <a:lnTo>
                    <a:pt x="510733" y="2425"/>
                  </a:lnTo>
                  <a:lnTo>
                    <a:pt x="557188" y="9196"/>
                  </a:lnTo>
                  <a:lnTo>
                    <a:pt x="602248" y="20094"/>
                  </a:lnTo>
                  <a:lnTo>
                    <a:pt x="645616" y="34901"/>
                  </a:lnTo>
                  <a:lnTo>
                    <a:pt x="686997" y="53398"/>
                  </a:lnTo>
                  <a:lnTo>
                    <a:pt x="726094" y="75368"/>
                  </a:lnTo>
                  <a:lnTo>
                    <a:pt x="762612" y="100591"/>
                  </a:lnTo>
                  <a:lnTo>
                    <a:pt x="796254" y="128850"/>
                  </a:lnTo>
                  <a:lnTo>
                    <a:pt x="826724" y="159927"/>
                  </a:lnTo>
                  <a:lnTo>
                    <a:pt x="853726" y="193603"/>
                  </a:lnTo>
                  <a:lnTo>
                    <a:pt x="876965" y="229660"/>
                  </a:lnTo>
                  <a:lnTo>
                    <a:pt x="896143" y="267879"/>
                  </a:lnTo>
                  <a:lnTo>
                    <a:pt x="910966" y="308044"/>
                  </a:lnTo>
                  <a:lnTo>
                    <a:pt x="921136" y="349934"/>
                  </a:lnTo>
                  <a:lnTo>
                    <a:pt x="926358" y="393333"/>
                  </a:lnTo>
                  <a:lnTo>
                    <a:pt x="926336" y="438021"/>
                  </a:lnTo>
                  <a:lnTo>
                    <a:pt x="920444" y="498166"/>
                  </a:lnTo>
                  <a:lnTo>
                    <a:pt x="911071" y="548346"/>
                  </a:lnTo>
                  <a:lnTo>
                    <a:pt x="898750" y="590752"/>
                  </a:lnTo>
                  <a:lnTo>
                    <a:pt x="884008" y="627577"/>
                  </a:lnTo>
                  <a:lnTo>
                    <a:pt x="849386" y="693247"/>
                  </a:lnTo>
                  <a:lnTo>
                    <a:pt x="830566" y="726477"/>
                  </a:lnTo>
                  <a:lnTo>
                    <a:pt x="811445" y="762891"/>
                  </a:lnTo>
                  <a:lnTo>
                    <a:pt x="792554" y="804683"/>
                  </a:lnTo>
                  <a:lnTo>
                    <a:pt x="774423" y="854042"/>
                  </a:lnTo>
                  <a:lnTo>
                    <a:pt x="754463" y="909930"/>
                  </a:lnTo>
                  <a:lnTo>
                    <a:pt x="732126" y="962402"/>
                  </a:lnTo>
                  <a:lnTo>
                    <a:pt x="707539" y="1010878"/>
                  </a:lnTo>
                  <a:lnTo>
                    <a:pt x="680830" y="1054776"/>
                  </a:lnTo>
                  <a:lnTo>
                    <a:pt x="652126" y="1093516"/>
                  </a:lnTo>
                  <a:lnTo>
                    <a:pt x="621556" y="1126515"/>
                  </a:lnTo>
                  <a:lnTo>
                    <a:pt x="589247" y="1153193"/>
                  </a:lnTo>
                  <a:lnTo>
                    <a:pt x="555327" y="1172968"/>
                  </a:lnTo>
                  <a:lnTo>
                    <a:pt x="519923" y="1185259"/>
                  </a:lnTo>
                  <a:lnTo>
                    <a:pt x="483164" y="118948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73;p27">
            <a:extLst>
              <a:ext uri="{FF2B5EF4-FFF2-40B4-BE49-F238E27FC236}">
                <a16:creationId xmlns:a16="http://schemas.microsoft.com/office/drawing/2014/main" id="{5B354554-21F1-2E8A-5D06-A491B7B5721B}"/>
              </a:ext>
            </a:extLst>
          </p:cNvPr>
          <p:cNvGrpSpPr/>
          <p:nvPr userDrawn="1"/>
        </p:nvGrpSpPr>
        <p:grpSpPr>
          <a:xfrm>
            <a:off x="5304487" y="98938"/>
            <a:ext cx="560673" cy="916284"/>
            <a:chOff x="1177326" y="8008465"/>
            <a:chExt cx="754380" cy="1097740"/>
          </a:xfrm>
        </p:grpSpPr>
        <p:sp>
          <p:nvSpPr>
            <p:cNvPr id="16" name="Google Shape;174;p27">
              <a:extLst>
                <a:ext uri="{FF2B5EF4-FFF2-40B4-BE49-F238E27FC236}">
                  <a16:creationId xmlns:a16="http://schemas.microsoft.com/office/drawing/2014/main" id="{B32324DB-1EC3-CAFA-9D5F-FD014DBDDB83}"/>
                </a:ext>
              </a:extLst>
            </p:cNvPr>
            <p:cNvSpPr/>
            <p:nvPr/>
          </p:nvSpPr>
          <p:spPr>
            <a:xfrm>
              <a:off x="1177326" y="8008465"/>
              <a:ext cx="754380" cy="871854"/>
            </a:xfrm>
            <a:custGeom>
              <a:avLst/>
              <a:gdLst/>
              <a:ahLst/>
              <a:cxnLst/>
              <a:rect l="l" t="t" r="r" b="b"/>
              <a:pathLst>
                <a:path w="754380" h="871854" extrusionOk="0">
                  <a:moveTo>
                    <a:pt x="388251" y="871480"/>
                  </a:moveTo>
                  <a:lnTo>
                    <a:pt x="326579" y="869093"/>
                  </a:lnTo>
                  <a:lnTo>
                    <a:pt x="274007" y="854028"/>
                  </a:lnTo>
                  <a:lnTo>
                    <a:pt x="247758" y="781459"/>
                  </a:lnTo>
                  <a:lnTo>
                    <a:pt x="249354" y="732743"/>
                  </a:lnTo>
                  <a:lnTo>
                    <a:pt x="259803" y="685138"/>
                  </a:lnTo>
                  <a:lnTo>
                    <a:pt x="278921" y="640352"/>
                  </a:lnTo>
                  <a:lnTo>
                    <a:pt x="307693" y="597322"/>
                  </a:lnTo>
                  <a:lnTo>
                    <a:pt x="342327" y="558739"/>
                  </a:lnTo>
                  <a:lnTo>
                    <a:pt x="380414" y="522716"/>
                  </a:lnTo>
                  <a:lnTo>
                    <a:pt x="419545" y="487370"/>
                  </a:lnTo>
                  <a:lnTo>
                    <a:pt x="457309" y="450816"/>
                  </a:lnTo>
                  <a:lnTo>
                    <a:pt x="491297" y="411171"/>
                  </a:lnTo>
                  <a:lnTo>
                    <a:pt x="504827" y="390732"/>
                  </a:lnTo>
                  <a:lnTo>
                    <a:pt x="515043" y="368502"/>
                  </a:lnTo>
                  <a:lnTo>
                    <a:pt x="519865" y="345325"/>
                  </a:lnTo>
                  <a:lnTo>
                    <a:pt x="517212" y="322046"/>
                  </a:lnTo>
                  <a:lnTo>
                    <a:pt x="483672" y="280433"/>
                  </a:lnTo>
                  <a:lnTo>
                    <a:pt x="427935" y="255983"/>
                  </a:lnTo>
                  <a:lnTo>
                    <a:pt x="385768" y="249823"/>
                  </a:lnTo>
                  <a:lnTo>
                    <a:pt x="343271" y="252718"/>
                  </a:lnTo>
                  <a:lnTo>
                    <a:pt x="302421" y="264750"/>
                  </a:lnTo>
                  <a:lnTo>
                    <a:pt x="265294" y="285656"/>
                  </a:lnTo>
                  <a:lnTo>
                    <a:pt x="233541" y="314115"/>
                  </a:lnTo>
                  <a:lnTo>
                    <a:pt x="208501" y="348625"/>
                  </a:lnTo>
                  <a:lnTo>
                    <a:pt x="191511" y="387682"/>
                  </a:lnTo>
                  <a:lnTo>
                    <a:pt x="174955" y="403719"/>
                  </a:lnTo>
                  <a:lnTo>
                    <a:pt x="102396" y="389324"/>
                  </a:lnTo>
                  <a:lnTo>
                    <a:pt x="60715" y="366503"/>
                  </a:lnTo>
                  <a:lnTo>
                    <a:pt x="24981" y="338341"/>
                  </a:lnTo>
                  <a:lnTo>
                    <a:pt x="0" y="281215"/>
                  </a:lnTo>
                  <a:lnTo>
                    <a:pt x="23273" y="234570"/>
                  </a:lnTo>
                  <a:lnTo>
                    <a:pt x="48485" y="192065"/>
                  </a:lnTo>
                  <a:lnTo>
                    <a:pt x="76172" y="153640"/>
                  </a:lnTo>
                  <a:lnTo>
                    <a:pt x="106874" y="119235"/>
                  </a:lnTo>
                  <a:lnTo>
                    <a:pt x="141127" y="88792"/>
                  </a:lnTo>
                  <a:lnTo>
                    <a:pt x="179469" y="62252"/>
                  </a:lnTo>
                  <a:lnTo>
                    <a:pt x="222440" y="39555"/>
                  </a:lnTo>
                  <a:lnTo>
                    <a:pt x="270575" y="20643"/>
                  </a:lnTo>
                  <a:lnTo>
                    <a:pt x="316701" y="8252"/>
                  </a:lnTo>
                  <a:lnTo>
                    <a:pt x="364094" y="1371"/>
                  </a:lnTo>
                  <a:lnTo>
                    <a:pt x="412004" y="0"/>
                  </a:lnTo>
                  <a:lnTo>
                    <a:pt x="459681" y="4135"/>
                  </a:lnTo>
                  <a:lnTo>
                    <a:pt x="506375" y="13775"/>
                  </a:lnTo>
                  <a:lnTo>
                    <a:pt x="551335" y="28919"/>
                  </a:lnTo>
                  <a:lnTo>
                    <a:pt x="593812" y="49565"/>
                  </a:lnTo>
                  <a:lnTo>
                    <a:pt x="633054" y="75710"/>
                  </a:lnTo>
                  <a:lnTo>
                    <a:pt x="668313" y="107354"/>
                  </a:lnTo>
                  <a:lnTo>
                    <a:pt x="698306" y="144301"/>
                  </a:lnTo>
                  <a:lnTo>
                    <a:pt x="722102" y="185592"/>
                  </a:lnTo>
                  <a:lnTo>
                    <a:pt x="739471" y="230074"/>
                  </a:lnTo>
                  <a:lnTo>
                    <a:pt x="750186" y="276594"/>
                  </a:lnTo>
                  <a:lnTo>
                    <a:pt x="754020" y="323999"/>
                  </a:lnTo>
                  <a:lnTo>
                    <a:pt x="750745" y="371137"/>
                  </a:lnTo>
                  <a:lnTo>
                    <a:pt x="740132" y="416855"/>
                  </a:lnTo>
                  <a:lnTo>
                    <a:pt x="721955" y="460000"/>
                  </a:lnTo>
                  <a:lnTo>
                    <a:pt x="695985" y="499419"/>
                  </a:lnTo>
                  <a:lnTo>
                    <a:pt x="653598" y="544119"/>
                  </a:lnTo>
                  <a:lnTo>
                    <a:pt x="631313" y="565512"/>
                  </a:lnTo>
                  <a:lnTo>
                    <a:pt x="609893" y="587667"/>
                  </a:lnTo>
                  <a:lnTo>
                    <a:pt x="576150" y="629880"/>
                  </a:lnTo>
                  <a:lnTo>
                    <a:pt x="551579" y="672377"/>
                  </a:lnTo>
                  <a:lnTo>
                    <a:pt x="535335" y="716972"/>
                  </a:lnTo>
                  <a:lnTo>
                    <a:pt x="526577" y="765475"/>
                  </a:lnTo>
                  <a:lnTo>
                    <a:pt x="524460" y="819701"/>
                  </a:lnTo>
                  <a:lnTo>
                    <a:pt x="515181" y="844816"/>
                  </a:lnTo>
                  <a:lnTo>
                    <a:pt x="486653" y="860827"/>
                  </a:lnTo>
                  <a:lnTo>
                    <a:pt x="442976" y="869220"/>
                  </a:lnTo>
                  <a:lnTo>
                    <a:pt x="388251" y="871480"/>
                  </a:lnTo>
                  <a:close/>
                </a:path>
              </a:pathLst>
            </a:custGeom>
            <a:solidFill>
              <a:srgbClr val="00007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5;p27">
              <a:extLst>
                <a:ext uri="{FF2B5EF4-FFF2-40B4-BE49-F238E27FC236}">
                  <a16:creationId xmlns:a16="http://schemas.microsoft.com/office/drawing/2014/main" id="{594FF1C0-FE11-DC62-8A80-71087F743EF0}"/>
                </a:ext>
              </a:extLst>
            </p:cNvPr>
            <p:cNvSpPr/>
            <p:nvPr/>
          </p:nvSpPr>
          <p:spPr>
            <a:xfrm>
              <a:off x="1434130" y="8916976"/>
              <a:ext cx="278130" cy="189229"/>
            </a:xfrm>
            <a:custGeom>
              <a:avLst/>
              <a:gdLst/>
              <a:ahLst/>
              <a:cxnLst/>
              <a:rect l="l" t="t" r="r" b="b"/>
              <a:pathLst>
                <a:path w="278130" h="189229" extrusionOk="0">
                  <a:moveTo>
                    <a:pt x="103356" y="129394"/>
                  </a:moveTo>
                  <a:lnTo>
                    <a:pt x="50091" y="120640"/>
                  </a:lnTo>
                  <a:lnTo>
                    <a:pt x="8832" y="87400"/>
                  </a:lnTo>
                  <a:lnTo>
                    <a:pt x="0" y="53052"/>
                  </a:lnTo>
                  <a:lnTo>
                    <a:pt x="4107" y="35878"/>
                  </a:lnTo>
                  <a:lnTo>
                    <a:pt x="38204" y="5903"/>
                  </a:lnTo>
                  <a:lnTo>
                    <a:pt x="68728" y="0"/>
                  </a:lnTo>
                  <a:lnTo>
                    <a:pt x="84297" y="260"/>
                  </a:lnTo>
                  <a:lnTo>
                    <a:pt x="99907" y="1756"/>
                  </a:lnTo>
                  <a:lnTo>
                    <a:pt x="115456" y="3827"/>
                  </a:lnTo>
                  <a:lnTo>
                    <a:pt x="191473" y="10002"/>
                  </a:lnTo>
                  <a:lnTo>
                    <a:pt x="231922" y="17256"/>
                  </a:lnTo>
                  <a:lnTo>
                    <a:pt x="262384" y="32146"/>
                  </a:lnTo>
                  <a:lnTo>
                    <a:pt x="277586" y="59147"/>
                  </a:lnTo>
                  <a:lnTo>
                    <a:pt x="270840" y="86313"/>
                  </a:lnTo>
                  <a:lnTo>
                    <a:pt x="221315" y="122369"/>
                  </a:lnTo>
                  <a:lnTo>
                    <a:pt x="173444" y="127061"/>
                  </a:lnTo>
                  <a:lnTo>
                    <a:pt x="157404" y="127418"/>
                  </a:lnTo>
                  <a:lnTo>
                    <a:pt x="121386" y="129119"/>
                  </a:lnTo>
                  <a:lnTo>
                    <a:pt x="103356" y="129394"/>
                  </a:lnTo>
                  <a:close/>
                </a:path>
                <a:path w="278130" h="189229" extrusionOk="0">
                  <a:moveTo>
                    <a:pt x="70049" y="188857"/>
                  </a:moveTo>
                  <a:lnTo>
                    <a:pt x="41361" y="187687"/>
                  </a:lnTo>
                  <a:lnTo>
                    <a:pt x="13331" y="184274"/>
                  </a:lnTo>
                  <a:lnTo>
                    <a:pt x="5425" y="182957"/>
                  </a:lnTo>
                  <a:lnTo>
                    <a:pt x="8280" y="171981"/>
                  </a:lnTo>
                  <a:lnTo>
                    <a:pt x="15088" y="171322"/>
                  </a:lnTo>
                  <a:lnTo>
                    <a:pt x="42936" y="169659"/>
                  </a:lnTo>
                  <a:lnTo>
                    <a:pt x="99125" y="168637"/>
                  </a:lnTo>
                  <a:lnTo>
                    <a:pt x="127096" y="167590"/>
                  </a:lnTo>
                  <a:lnTo>
                    <a:pt x="154906" y="165268"/>
                  </a:lnTo>
                  <a:lnTo>
                    <a:pt x="182880" y="162185"/>
                  </a:lnTo>
                  <a:lnTo>
                    <a:pt x="210855" y="159719"/>
                  </a:lnTo>
                  <a:lnTo>
                    <a:pt x="238665" y="159249"/>
                  </a:lnTo>
                  <a:lnTo>
                    <a:pt x="246571" y="159688"/>
                  </a:lnTo>
                  <a:lnTo>
                    <a:pt x="247889" y="170444"/>
                  </a:lnTo>
                  <a:lnTo>
                    <a:pt x="184418" y="184082"/>
                  </a:lnTo>
                  <a:lnTo>
                    <a:pt x="98820" y="188503"/>
                  </a:lnTo>
                  <a:lnTo>
                    <a:pt x="70049" y="188857"/>
                  </a:lnTo>
                  <a:close/>
                </a:path>
              </a:pathLst>
            </a:custGeom>
            <a:solidFill>
              <a:srgbClr val="00007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0;p2">
            <a:extLst>
              <a:ext uri="{FF2B5EF4-FFF2-40B4-BE49-F238E27FC236}">
                <a16:creationId xmlns:a16="http://schemas.microsoft.com/office/drawing/2014/main" id="{D658D763-A3DB-4259-8A3C-00FC532898EA}"/>
              </a:ext>
            </a:extLst>
          </p:cNvPr>
          <p:cNvSpPr txBox="1">
            <a:spLocks noGrp="1"/>
          </p:cNvSpPr>
          <p:nvPr userDrawn="1">
            <p:ph type="ctrTitle" hasCustomPrompt="1"/>
          </p:nvPr>
        </p:nvSpPr>
        <p:spPr>
          <a:xfrm>
            <a:off x="251584" y="417618"/>
            <a:ext cx="5031225" cy="280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1600" b="1" baseline="0">
                <a:latin typeface="Arial Black" panose="020B0A040201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ru-RU" dirty="0"/>
              <a:t>Кейс/Задание (14-18 </a:t>
            </a:r>
            <a:r>
              <a:rPr lang="en-US" dirty="0"/>
              <a:t>pt</a:t>
            </a:r>
            <a:r>
              <a:rPr lang="ru-RU" dirty="0"/>
              <a:t>)</a:t>
            </a:r>
            <a:endParaRPr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id="{8647E984-31F1-DF9D-09B8-28D6A3796ECC}"/>
              </a:ext>
            </a:extLst>
          </p:cNvPr>
          <p:cNvSpPr txBox="1">
            <a:spLocks/>
          </p:cNvSpPr>
          <p:nvPr userDrawn="1"/>
        </p:nvSpPr>
        <p:spPr>
          <a:xfrm>
            <a:off x="2426570" y="2864601"/>
            <a:ext cx="2856239" cy="28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1275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33AE5121-5C66-9060-DB3A-E1F960A088A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1608" y="2863920"/>
            <a:ext cx="5031201" cy="2800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b="1" dirty="0"/>
              <a:t>Решение/Результат </a:t>
            </a:r>
            <a:r>
              <a:rPr lang="ru-RU" dirty="0"/>
              <a:t>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07B486C-E89F-FA53-1A3C-87A3074FEA2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607" y="763657"/>
            <a:ext cx="5031225" cy="1320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Описание задачи, вводные данные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22F0D2FF-4084-3D35-7214-EB134AECD83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51608" y="3193465"/>
            <a:ext cx="5031201" cy="16677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Описание задачи, вводные данные (допустимый размер шрифта 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6954BBC-E641-DB4B-9C5E-B9E9B34029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27">
            <a:extLst>
              <a:ext uri="{FF2B5EF4-FFF2-40B4-BE49-F238E27FC236}">
                <a16:creationId xmlns:a16="http://schemas.microsoft.com/office/drawing/2014/main" id="{0C644BF3-984C-4EC8-4152-F5B154B41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63328" y="4115729"/>
            <a:ext cx="3794745" cy="945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75" name="Текст 36">
            <a:extLst>
              <a:ext uri="{FF2B5EF4-FFF2-40B4-BE49-F238E27FC236}">
                <a16:creationId xmlns:a16="http://schemas.microsoft.com/office/drawing/2014/main" id="{19AE1331-4237-8499-6AF4-230B85A69A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63328" y="3660645"/>
            <a:ext cx="3794745" cy="363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6AA40B40-5CFC-04FC-CA2E-73244A857C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30" y="763193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7">
            <a:extLst>
              <a:ext uri="{FF2B5EF4-FFF2-40B4-BE49-F238E27FC236}">
                <a16:creationId xmlns:a16="http://schemas.microsoft.com/office/drawing/2014/main" id="{E5DBA157-7207-AB98-FC49-B3ABA248B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529" y="1207273"/>
            <a:ext cx="2559600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9" name="Текст 36">
            <a:extLst>
              <a:ext uri="{FF2B5EF4-FFF2-40B4-BE49-F238E27FC236}">
                <a16:creationId xmlns:a16="http://schemas.microsoft.com/office/drawing/2014/main" id="{83B1EE04-FB35-9C5B-C157-596FC132D9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4530" y="2205287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0" name="Текст 27">
            <a:extLst>
              <a:ext uri="{FF2B5EF4-FFF2-40B4-BE49-F238E27FC236}">
                <a16:creationId xmlns:a16="http://schemas.microsoft.com/office/drawing/2014/main" id="{06FD06EB-F929-B2CF-F32A-237CF6A465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4529" y="2649367"/>
            <a:ext cx="2559600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9F67B637-C97F-0E6F-ABA1-3CB766363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79135" y="763193"/>
            <a:ext cx="2559600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2EF9C31-51D9-5BDE-C354-B0C54B1B72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79135" y="1207273"/>
            <a:ext cx="2559600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0" name="Текст 36">
            <a:extLst>
              <a:ext uri="{FF2B5EF4-FFF2-40B4-BE49-F238E27FC236}">
                <a16:creationId xmlns:a16="http://schemas.microsoft.com/office/drawing/2014/main" id="{FE6F258D-E0AC-18F0-F39F-9F10E1B8F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79135" y="2205287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1" name="Текст 27">
            <a:extLst>
              <a:ext uri="{FF2B5EF4-FFF2-40B4-BE49-F238E27FC236}">
                <a16:creationId xmlns:a16="http://schemas.microsoft.com/office/drawing/2014/main" id="{056649B4-5465-DD50-2D84-6F21974DB7C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79135" y="2649367"/>
            <a:ext cx="2559600" cy="94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algn="ctr">
              <a:defRPr sz="1800" b="1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8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820602" y="358088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5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20444" y="2126342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4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47044" y="681490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212648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42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17105" y="683945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2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1EB0D7C-1A71-A84E-9A41-7A0BC0EDC4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27">
            <a:extLst>
              <a:ext uri="{FF2B5EF4-FFF2-40B4-BE49-F238E27FC236}">
                <a16:creationId xmlns:a16="http://schemas.microsoft.com/office/drawing/2014/main" id="{0C644BF3-984C-4EC8-4152-F5B154B41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63328" y="3660645"/>
            <a:ext cx="3794745" cy="1400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sz="1400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7">
            <a:extLst>
              <a:ext uri="{FF2B5EF4-FFF2-40B4-BE49-F238E27FC236}">
                <a16:creationId xmlns:a16="http://schemas.microsoft.com/office/drawing/2014/main" id="{E5DBA157-7207-AB98-FC49-B3ABA248B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529" y="763194"/>
            <a:ext cx="2559600" cy="1390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sz="1400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0" name="Текст 27">
            <a:extLst>
              <a:ext uri="{FF2B5EF4-FFF2-40B4-BE49-F238E27FC236}">
                <a16:creationId xmlns:a16="http://schemas.microsoft.com/office/drawing/2014/main" id="{06FD06EB-F929-B2CF-F32A-237CF6A465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4529" y="2205288"/>
            <a:ext cx="2559600" cy="1390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sz="1400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2EF9C31-51D9-5BDE-C354-B0C54B1B72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79135" y="763194"/>
            <a:ext cx="2559600" cy="1390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sz="1400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1" name="Текст 27">
            <a:extLst>
              <a:ext uri="{FF2B5EF4-FFF2-40B4-BE49-F238E27FC236}">
                <a16:creationId xmlns:a16="http://schemas.microsoft.com/office/drawing/2014/main" id="{056649B4-5465-DD50-2D84-6F21974DB7C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79135" y="2205287"/>
            <a:ext cx="2559600" cy="1390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sz="1400" dirty="0"/>
              <a:t>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algn="ctr">
              <a:defRPr sz="1800" b="1"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8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820602" y="358088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5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20444" y="2126342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4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47044" y="681490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212648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42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17105" y="683945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2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4F75B6-C776-294A-906E-ECC94A8EC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3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36">
            <a:extLst>
              <a:ext uri="{FF2B5EF4-FFF2-40B4-BE49-F238E27FC236}">
                <a16:creationId xmlns:a16="http://schemas.microsoft.com/office/drawing/2014/main" id="{6AA40B40-5CFC-04FC-CA2E-73244A857C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30" y="763193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14" name="Текст 27">
            <a:extLst>
              <a:ext uri="{FF2B5EF4-FFF2-40B4-BE49-F238E27FC236}">
                <a16:creationId xmlns:a16="http://schemas.microsoft.com/office/drawing/2014/main" id="{E5DBA157-7207-AB98-FC49-B3ABA248B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529" y="1207273"/>
            <a:ext cx="2559600" cy="15878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dirty="0"/>
              <a:t>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9F67B637-C97F-0E6F-ABA1-3CB766363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79135" y="763193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2EF9C31-51D9-5BDE-C354-B0C54B1B72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79135" y="1207273"/>
            <a:ext cx="2559600" cy="15878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4" name="Текст 36">
            <a:extLst>
              <a:ext uri="{FF2B5EF4-FFF2-40B4-BE49-F238E27FC236}">
                <a16:creationId xmlns:a16="http://schemas.microsoft.com/office/drawing/2014/main" id="{D0AC32EC-748F-8874-1E26-D1DC6672113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79135" y="3011939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" name="Текст 27">
            <a:extLst>
              <a:ext uri="{FF2B5EF4-FFF2-40B4-BE49-F238E27FC236}">
                <a16:creationId xmlns:a16="http://schemas.microsoft.com/office/drawing/2014/main" id="{60895C70-7847-0AF8-D9B1-A91D72D378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79135" y="3456020"/>
            <a:ext cx="2559600" cy="15878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</a:t>
            </a:r>
            <a:r>
              <a:rPr lang="ru-RU" dirty="0"/>
              <a:t>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36">
            <a:extLst>
              <a:ext uri="{FF2B5EF4-FFF2-40B4-BE49-F238E27FC236}">
                <a16:creationId xmlns:a16="http://schemas.microsoft.com/office/drawing/2014/main" id="{1A6248CB-8DED-3B10-988F-82B0F918D8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4530" y="3011939"/>
            <a:ext cx="2558555" cy="363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 (14-18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9B80231B-6BF8-F429-06B6-5FEA837BD6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4529" y="3456020"/>
            <a:ext cx="2559600" cy="15878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sz="1200" dirty="0"/>
              <a:t>Текст</a:t>
            </a:r>
            <a:r>
              <a:rPr lang="ru-RU" dirty="0"/>
              <a:t> 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5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20444" y="2918822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4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47044" y="681490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291896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48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17105" y="683945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2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DA3D79-3B0D-AB4D-B307-BF3408DBE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7">
            <a:extLst>
              <a:ext uri="{FF2B5EF4-FFF2-40B4-BE49-F238E27FC236}">
                <a16:creationId xmlns:a16="http://schemas.microsoft.com/office/drawing/2014/main" id="{E5DBA157-7207-AB98-FC49-B3ABA248B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529" y="763193"/>
            <a:ext cx="2559600" cy="20319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2EF9C31-51D9-5BDE-C354-B0C54B1B72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79135" y="763193"/>
            <a:ext cx="2559600" cy="20319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5" name="Текст 27">
            <a:extLst>
              <a:ext uri="{FF2B5EF4-FFF2-40B4-BE49-F238E27FC236}">
                <a16:creationId xmlns:a16="http://schemas.microsoft.com/office/drawing/2014/main" id="{60895C70-7847-0AF8-D9B1-A91D72D378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79135" y="3011940"/>
            <a:ext cx="2559600" cy="20319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9B80231B-6BF8-F429-06B6-5FEA837BD6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4529" y="3011940"/>
            <a:ext cx="2559600" cy="20319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z="1200" dirty="0"/>
              <a:t>Текст </a:t>
            </a:r>
            <a:r>
              <a:rPr lang="ru-RU" dirty="0"/>
              <a:t>(10-14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EC296461-2DA4-3C2C-836C-01F26243AF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0380" y="99621"/>
            <a:ext cx="5760640" cy="475914"/>
          </a:xfrm>
          <a:prstGeom prst="rect">
            <a:avLst/>
          </a:prstGeom>
        </p:spPr>
        <p:txBody>
          <a:bodyPr anchor="ctr"/>
          <a:lstStyle>
            <a:lvl1pPr marL="85725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800" b="1">
                <a:latin typeface="Arial Black" panose="020B0A04020102020204" pitchFamily="34" charset="0"/>
              </a:defRPr>
            </a:lvl1pPr>
          </a:lstStyle>
          <a:p>
            <a:pPr marL="8572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dirty="0"/>
              <a:t>Заголовок слайда (допустимый размер шрифта 18-22 </a:t>
            </a:r>
            <a:r>
              <a:rPr lang="en-US" dirty="0"/>
              <a:t>pt</a:t>
            </a:r>
            <a:r>
              <a:rPr lang="ru-RU" dirty="0"/>
              <a:t>)</a:t>
            </a:r>
          </a:p>
        </p:txBody>
      </p:sp>
      <p:sp>
        <p:nvSpPr>
          <p:cNvPr id="35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20444" y="2918822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4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46701" y="763193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52787" y="2918968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en-US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48" name="Google Shape;198;p28">
            <a:extLst>
              <a:ext uri="{FF2B5EF4-FFF2-40B4-BE49-F238E27FC236}">
                <a16:creationId xmlns:a16="http://schemas.microsoft.com/office/drawing/2014/main" id="{648375C1-17FD-8E7C-6A8E-F5A665263897}"/>
              </a:ext>
            </a:extLst>
          </p:cNvPr>
          <p:cNvSpPr txBox="1"/>
          <p:nvPr userDrawn="1"/>
        </p:nvSpPr>
        <p:spPr>
          <a:xfrm>
            <a:off x="3003049" y="763192"/>
            <a:ext cx="307166" cy="5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3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Montserrat"/>
              <a:buNone/>
            </a:pPr>
            <a:r>
              <a:rPr lang="ru" sz="3600" b="1" dirty="0">
                <a:solidFill>
                  <a:srgbClr val="000072"/>
                </a:solidFill>
                <a:latin typeface="+mj-lt"/>
                <a:ea typeface="Montserrat"/>
                <a:cs typeface="Montserrat"/>
                <a:sym typeface="Montserrat"/>
              </a:rPr>
              <a:t>2</a:t>
            </a:r>
            <a:endParaRPr sz="3600" b="1" i="0" u="none" strike="noStrike" cap="none" dirty="0">
              <a:solidFill>
                <a:srgbClr val="000072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BC56E0-CFC4-2442-ADC2-3815EEA2AB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025" y="4823833"/>
            <a:ext cx="922958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82" r:id="rId2"/>
    <p:sldLayoutId id="2147483693" r:id="rId3"/>
    <p:sldLayoutId id="2147483692" r:id="rId4"/>
    <p:sldLayoutId id="2147483674" r:id="rId5"/>
    <p:sldLayoutId id="2147483675" r:id="rId6"/>
    <p:sldLayoutId id="2147483688" r:id="rId7"/>
    <p:sldLayoutId id="2147483685" r:id="rId8"/>
    <p:sldLayoutId id="2147483689" r:id="rId9"/>
    <p:sldLayoutId id="2147483686" r:id="rId10"/>
    <p:sldLayoutId id="2147483690" r:id="rId11"/>
    <p:sldLayoutId id="2147483677" r:id="rId12"/>
    <p:sldLayoutId id="2147483691" r:id="rId13"/>
    <p:sldLayoutId id="2147483678" r:id="rId14"/>
    <p:sldLayoutId id="2147483694" r:id="rId15"/>
    <p:sldLayoutId id="2147483687" r:id="rId16"/>
    <p:sldLayoutId id="2147483695" r:id="rId17"/>
    <p:sldLayoutId id="2147483684" r:id="rId18"/>
    <p:sldLayoutId id="2147483696" r:id="rId19"/>
    <p:sldLayoutId id="2147483679" r:id="rId20"/>
    <p:sldLayoutId id="2147483697" r:id="rId21"/>
    <p:sldLayoutId id="2147483698" r:id="rId22"/>
    <p:sldLayoutId id="2147483680" r:id="rId23"/>
    <p:sldLayoutId id="2147483704" r:id="rId24"/>
    <p:sldLayoutId id="2147483705" r:id="rId25"/>
    <p:sldLayoutId id="2147483681" r:id="rId26"/>
    <p:sldLayoutId id="2147483700" r:id="rId27"/>
    <p:sldLayoutId id="2147483699" r:id="rId28"/>
    <p:sldLayoutId id="2147483701" r:id="rId29"/>
    <p:sldLayoutId id="2147483702" r:id="rId30"/>
    <p:sldLayoutId id="2147483703" r:id="rId31"/>
    <p:sldLayoutId id="2147483706" r:id="rId32"/>
    <p:sldLayoutId id="2147483683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1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85725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Tx/>
        <a:buNone/>
        <a:defRPr sz="105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8"/>
          </p:nvPr>
        </p:nvSpPr>
        <p:spPr>
          <a:xfrm>
            <a:off x="2667912" y="627534"/>
            <a:ext cx="3273108" cy="1008112"/>
          </a:xfrm>
        </p:spPr>
        <p:txBody>
          <a:bodyPr/>
          <a:lstStyle/>
          <a:p>
            <a:r>
              <a:rPr lang="ru-RU" dirty="0"/>
              <a:t>Цифровые методы обработки и анализа пространственных данных при разработке геоинформационных сервисов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1"/>
          </p:nvPr>
        </p:nvSpPr>
        <p:spPr>
          <a:xfrm>
            <a:off x="2772668" y="3506034"/>
            <a:ext cx="3168352" cy="720000"/>
          </a:xfrm>
        </p:spPr>
        <p:txBody>
          <a:bodyPr/>
          <a:lstStyle/>
          <a:p>
            <a:pPr algn="ctr"/>
            <a:r>
              <a:rPr lang="ru-RU" dirty="0"/>
              <a:t>Стрельцов Александр Сергеевич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>
          <a:xfrm>
            <a:off x="3348732" y="4294613"/>
            <a:ext cx="2592288" cy="720000"/>
          </a:xfrm>
        </p:spPr>
        <p:txBody>
          <a:bodyPr/>
          <a:lstStyle/>
          <a:p>
            <a:pPr algn="ctr"/>
            <a:r>
              <a:rPr lang="ru-RU" dirty="0"/>
              <a:t>старший преподаватель кафедры информатики и геоинформационных технологий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sz="1800" dirty="0"/>
              <a:t>Введение в язык программирования </a:t>
            </a:r>
            <a:r>
              <a:rPr lang="en" sz="1800" dirty="0"/>
              <a:t>Python</a:t>
            </a:r>
            <a:endParaRPr 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32B32-9401-0E2A-B76C-9449C967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01591DE-1ED4-873D-F5DF-8B1E30BDB8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ru-RU" sz="1000" dirty="0"/>
              <a:t>Плохой пример: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Непонятные имена функции и переменных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Неочевидная логика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7DD89E-B484-6497-85D5-BB2D36AA518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000" dirty="0"/>
              <a:t>Хороший пример: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Понятные имена функций и переменных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Четкая структура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Комментарии и проверки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44D117-BACD-0863-E913-3B24C161F7C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Читаемость кода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61B2C74-134D-4865-9404-6BD1376B4B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15396" b="-15396"/>
          <a:stretch/>
        </p:blipFill>
        <p:spPr>
          <a:xfrm>
            <a:off x="3206750" y="969963"/>
            <a:ext cx="2636838" cy="2649537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53D950D-E0B7-4F54-B291-60B1E62E607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-20675" b="-20675"/>
          <a:stretch/>
        </p:blipFill>
        <p:spPr>
          <a:xfrm>
            <a:off x="273050" y="969963"/>
            <a:ext cx="2636838" cy="2649537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77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32B32-9401-0E2A-B76C-9449C967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01591DE-1ED4-873D-F5DF-8B1E30BDB8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ru-RU" sz="1000" dirty="0"/>
              <a:t>Плохой пример: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Неявные предположения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Отсутствие проверки типа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Отсутствие документации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7DD89E-B484-6497-85D5-BB2D36AA518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ru-RU" sz="1000" dirty="0"/>
              <a:t>Хороший пример: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Явная проверка типа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Явная проверка ввода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Документация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44D117-BACD-0863-E913-3B24C161F7C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Явное лучше неявного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4A2D20-0B08-401B-BC97-315364576A4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-28347" b="-28347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095FAA-D444-4C1D-82C2-7CAB19B423F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t="-57529" b="-57529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52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32B32-9401-0E2A-B76C-9449C967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01591DE-1ED4-873D-F5DF-8B1E30BDB8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ru-RU" sz="1000" dirty="0"/>
              <a:t>Плохой пример: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Сложность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Запутанность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Отсутствие документации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7DD89E-B484-6497-85D5-BB2D36AA518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ru-RU" sz="1000" dirty="0"/>
              <a:t>Хороший пример: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Простота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Четкость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/>
              <a:t>Документация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44D117-BACD-0863-E913-3B24C161F7C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anchor="t"/>
          <a:lstStyle/>
          <a:p>
            <a:r>
              <a:rPr lang="ru-RU" sz="1400" dirty="0"/>
              <a:t>Простое лучше сложного, а сложное лучше запутанного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960E54-E485-4862-8CE2-03CD41135009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-31639" b="-31639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F311E2-A2E0-4846-AFF6-D3516A29DAF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t="-7936" b="-7936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73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BF00-1315-D2DD-4B12-C47BF869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B6D95ED-C718-6293-37FC-B36EA6B5E44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Python широко используется в различных областях: веб-разработка, тестирование, анализ данных, машинное обучение, работа с большими данными, интернет вещей и компьютерная графика. Это делает его универсальным инструментом для решения множества задач.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3BB07C-C5E3-3648-33AA-EFEC9D165E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Области применения </a:t>
            </a:r>
            <a:r>
              <a:rPr lang="en" dirty="0"/>
              <a:t>Python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E265EA-074D-4525-BFEE-D176F263DF6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20359" r="-20359"/>
          <a:stretch/>
        </p:blipFill>
        <p:spPr/>
      </p:pic>
    </p:spTree>
    <p:extLst>
      <p:ext uri="{BB962C8B-B14F-4D97-AF65-F5344CB8AC3E}">
        <p14:creationId xmlns:p14="http://schemas.microsoft.com/office/powerpoint/2010/main" val="104288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360D57-E9D2-E542-97A8-51E365F168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Популярные фреймворки для веб-разработки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52446D-0338-3E4C-B6C0-58D9C7F8D70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Django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: Полномасштабный фреймворк с множеством встроенных функций, таких как аутентификация и админ-панель, идеален для сложных веб-приложений.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Arial"/>
              <a:sym typeface="Arial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Flask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: Легкий и гибкий фреймворк, позволяющий добавлять только нужные компоненты, отлично подходит для небольших проектов и 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микросервисов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Arial"/>
              <a:sym typeface="Arial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FastAPI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Arial"/>
                <a:sym typeface="Arial"/>
              </a:rPr>
              <a:t>: Эффективный фреймворк, простой в изучении и использовании, идеально подходит для создания API благодаря поддержке асинхронного программирования.</a:t>
            </a:r>
          </a:p>
          <a:p>
            <a:endParaRPr lang="ru-RU" sz="11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6A6E33-D8F1-4C44-939A-19CFA80EE3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Веб-разработка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1379AA-933D-42DF-9525-BD57E0E376B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39318" b="-39318"/>
          <a:stretch/>
        </p:blipFill>
        <p:spPr>
          <a:xfrm>
            <a:off x="3206750" y="969963"/>
            <a:ext cx="2636838" cy="2649537"/>
          </a:xfrm>
        </p:spPr>
      </p:pic>
    </p:spTree>
    <p:extLst>
      <p:ext uri="{BB962C8B-B14F-4D97-AF65-F5344CB8AC3E}">
        <p14:creationId xmlns:p14="http://schemas.microsoft.com/office/powerpoint/2010/main" val="91513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CFD9A-8100-85C2-7AFE-F8BA061C0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E88ECC9-DE4E-DE95-DEF3-D6D91F990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en" dirty="0"/>
              <a:t>TensorFlow </a:t>
            </a:r>
            <a:r>
              <a:rPr lang="ru-RU" dirty="0"/>
              <a:t>и </a:t>
            </a:r>
            <a:r>
              <a:rPr lang="en" dirty="0"/>
              <a:t>PyTorch: </a:t>
            </a:r>
            <a:r>
              <a:rPr lang="ru-RU" dirty="0"/>
              <a:t>фреймворки для глубокого обучения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1FC1D1-ED51-4A49-8A78-326B0D5577B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30422" b="-30422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9186BE0-AC1B-C044-EA9B-5D02EF260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ctr"/>
            <a:r>
              <a:rPr lang="en" dirty="0"/>
              <a:t>NumPy </a:t>
            </a:r>
            <a:r>
              <a:rPr lang="ru-RU" dirty="0"/>
              <a:t>и </a:t>
            </a:r>
            <a:r>
              <a:rPr lang="en" dirty="0"/>
              <a:t>Pandas: </a:t>
            </a:r>
            <a:r>
              <a:rPr lang="ru-RU" dirty="0"/>
              <a:t>инструменты для анализа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3DE07-EED6-6AE2-D4EC-B35881929C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Наука о данных и машинное обучение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022904-0ACA-41D6-8BCB-FCF7AA125BE5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-17198" r="-17198"/>
          <a:stretch/>
        </p:blipFill>
        <p:spPr/>
      </p:pic>
    </p:spTree>
    <p:extLst>
      <p:ext uri="{BB962C8B-B14F-4D97-AF65-F5344CB8AC3E}">
        <p14:creationId xmlns:p14="http://schemas.microsoft.com/office/powerpoint/2010/main" val="78992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2BA65-630A-04BD-E0F3-F73E3E9A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D47B68-0002-FDF7-0BFA-B195C78BD15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Игровая индустрия: </a:t>
            </a:r>
            <a:r>
              <a:rPr lang="en" dirty="0" err="1"/>
              <a:t>Pygame</a:t>
            </a:r>
            <a:r>
              <a:rPr lang="en" dirty="0"/>
              <a:t>, Panda3D, </a:t>
            </a:r>
            <a:r>
              <a:rPr lang="en" dirty="0" err="1"/>
              <a:t>Kivy</a:t>
            </a:r>
            <a:endParaRPr lang="en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08B4C5-C9F8-0665-0348-E2E899BA15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Автоматизация: скрипты для рутинных задач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26D553-E2DC-4BAD-94C2-E0E98D1A658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-22740" b="-22740"/>
          <a:stretch/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E2C728A4-7044-F815-02B2-36D09A4442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Автоматизация и игровая индустрия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CF05A17-9AEA-48B0-BBD4-BE9DAAB9745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t="-1146" b="-1146"/>
          <a:stretch/>
        </p:blipFill>
        <p:spPr/>
      </p:pic>
    </p:spTree>
    <p:extLst>
      <p:ext uri="{BB962C8B-B14F-4D97-AF65-F5344CB8AC3E}">
        <p14:creationId xmlns:p14="http://schemas.microsoft.com/office/powerpoint/2010/main" val="379138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360D57-E9D2-E542-97A8-51E365F168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Логотипы </a:t>
            </a:r>
            <a:r>
              <a:rPr lang="en-US" dirty="0"/>
              <a:t>YouTube, Dropbox, NASA, Spotify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52446D-0338-3E4C-B6C0-58D9C7F8D70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b="1" dirty="0"/>
              <a:t>YouTube</a:t>
            </a:r>
            <a:r>
              <a:rPr lang="en" sz="1400" dirty="0"/>
              <a:t>: </a:t>
            </a:r>
            <a:r>
              <a:rPr lang="ru-RU" sz="1400" dirty="0"/>
              <a:t>обработка видео и интерфейс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b="1" dirty="0"/>
              <a:t>Dropbox</a:t>
            </a:r>
            <a:r>
              <a:rPr lang="en" sz="1400" dirty="0"/>
              <a:t>: </a:t>
            </a:r>
            <a:r>
              <a:rPr lang="ru-RU" sz="1400" dirty="0"/>
              <a:t>серверная инфраструктура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b="1" dirty="0"/>
              <a:t>NASA</a:t>
            </a:r>
            <a:r>
              <a:rPr lang="en" sz="1400" dirty="0"/>
              <a:t>: </a:t>
            </a:r>
            <a:r>
              <a:rPr lang="ru-RU" sz="1400" dirty="0"/>
              <a:t>научные вычисления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b="1" dirty="0"/>
              <a:t>Spotify</a:t>
            </a:r>
            <a:r>
              <a:rPr lang="en" sz="1400" dirty="0"/>
              <a:t>: </a:t>
            </a:r>
            <a:r>
              <a:rPr lang="ru-RU" sz="1400" dirty="0"/>
              <a:t>анализ данных и рекомендации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6A6E33-D8F1-4C44-939A-19CFA80EE3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Известные проекты на </a:t>
            </a:r>
            <a:r>
              <a:rPr lang="en-US" dirty="0"/>
              <a:t>Python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5004AD-24CB-48BC-BE43-6286A336442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12509" r="-12509"/>
          <a:stretch/>
        </p:blipFill>
        <p:spPr>
          <a:xfrm>
            <a:off x="3206750" y="969963"/>
            <a:ext cx="2636838" cy="2649537"/>
          </a:xfrm>
        </p:spPr>
      </p:pic>
    </p:spTree>
    <p:extLst>
      <p:ext uri="{BB962C8B-B14F-4D97-AF65-F5344CB8AC3E}">
        <p14:creationId xmlns:p14="http://schemas.microsoft.com/office/powerpoint/2010/main" val="86049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ED57-2ED9-717C-8360-377DBE0F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438F44-C8AE-D2F8-0AFA-F852AFE2CB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Логотипы популярных сред разработки</a:t>
            </a:r>
            <a:r>
              <a:rPr lang="en" sz="1400" dirty="0"/>
              <a:t> (PyCharm, VS Code, Jupyter Notebook </a:t>
            </a:r>
            <a:r>
              <a:rPr lang="ru-RU" sz="1400" dirty="0"/>
              <a:t>и т.д.)</a:t>
            </a:r>
          </a:p>
          <a:p>
            <a:pPr algn="ctr"/>
            <a:endParaRPr lang="ru-RU" sz="1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CD0F98-54E3-43EE-C6BC-516B5D2FA1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Среды разработки для </a:t>
            </a:r>
            <a:r>
              <a:rPr lang="en" dirty="0"/>
              <a:t>Python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6FF39F-59E9-4043-9331-E45CB61D13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4685" r="-4685"/>
          <a:stretch/>
        </p:blipFill>
        <p:spPr/>
      </p:pic>
    </p:spTree>
    <p:extLst>
      <p:ext uri="{BB962C8B-B14F-4D97-AF65-F5344CB8AC3E}">
        <p14:creationId xmlns:p14="http://schemas.microsoft.com/office/powerpoint/2010/main" val="56933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BE3E7-DA68-5652-32A7-66F8665C4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F86460B-04BF-228E-34C5-D75E0CE26D1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Интерактивная работа с </a:t>
            </a:r>
            <a:r>
              <a:rPr lang="ru-RU" dirty="0" err="1"/>
              <a:t>IPython</a:t>
            </a:r>
            <a:r>
              <a:rPr lang="ru-RU" dirty="0"/>
              <a:t> в </a:t>
            </a:r>
            <a:r>
              <a:rPr lang="ru-RU" dirty="0" err="1"/>
              <a:t>Jupyter</a:t>
            </a:r>
            <a:r>
              <a:rPr lang="ru-RU" dirty="0"/>
              <a:t> </a:t>
            </a:r>
            <a:r>
              <a:rPr lang="ru-RU" dirty="0" err="1"/>
              <a:t>Notebook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B477B5-0B3B-2668-57E8-80AD1C1686E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Использование Python в редакторе кода VS Code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D2F7D3-1D21-C41F-EC2D-509A2A64E9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Базовые интерпретаторы: </a:t>
            </a:r>
            <a:r>
              <a:rPr lang="en" dirty="0"/>
              <a:t>Python </a:t>
            </a:r>
            <a:r>
              <a:rPr lang="ru-RU" dirty="0"/>
              <a:t>и </a:t>
            </a:r>
            <a:r>
              <a:rPr lang="en" dirty="0" err="1"/>
              <a:t>iPython</a:t>
            </a:r>
            <a:endParaRPr lang="en" dirty="0"/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D598F010-0DC5-4277-A4CD-7C3938DF1D84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17" b="-10317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D09F3D-0C9D-4FAE-A387-91DE69B8A6A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-24712" b="-24712"/>
          <a:stretch/>
        </p:blipFill>
        <p:spPr/>
      </p:pic>
    </p:spTree>
    <p:extLst>
      <p:ext uri="{BB962C8B-B14F-4D97-AF65-F5344CB8AC3E}">
        <p14:creationId xmlns:p14="http://schemas.microsoft.com/office/powerpoint/2010/main" val="335897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108EBD4-E870-6A4A-AA19-FABB38EC75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sz="2200" dirty="0"/>
              <a:t>План лекции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35FF7-45B8-484E-94FC-6210295BE99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indent="6350" algn="l">
              <a:tabLst>
                <a:tab pos="898525" algn="l"/>
                <a:tab pos="985838" algn="l"/>
              </a:tabLst>
            </a:pPr>
            <a:r>
              <a:rPr lang="ru-RU" dirty="0"/>
              <a:t>1. Знакомство с </a:t>
            </a:r>
            <a:r>
              <a:rPr lang="en-US" dirty="0"/>
              <a:t>Python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DA1ED-3C9A-A74D-932C-94643C81198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l"/>
            <a:r>
              <a:rPr lang="ru-RU" dirty="0"/>
              <a:t>2. Основы синтаксиса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917268-4F66-5447-B9F2-14CEC7B8436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l"/>
            <a:r>
              <a:rPr lang="ru-RU" dirty="0"/>
              <a:t>3. Структуры данных</a:t>
            </a:r>
            <a:endParaRPr lang="en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7880CC-16D6-0941-AF10-19D3FD5856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algn="l"/>
            <a:r>
              <a:rPr lang="ru-RU" dirty="0"/>
              <a:t>4. Управляющие конструкции и обработка исключений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BCBC81A-2EE1-BF4D-A5CF-1589AB6EA05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algn="l"/>
            <a:r>
              <a:rPr lang="ru-RU" dirty="0"/>
              <a:t>5. Функции и модули</a:t>
            </a:r>
          </a:p>
        </p:txBody>
      </p:sp>
    </p:spTree>
    <p:extLst>
      <p:ext uri="{BB962C8B-B14F-4D97-AF65-F5344CB8AC3E}">
        <p14:creationId xmlns:p14="http://schemas.microsoft.com/office/powerpoint/2010/main" val="363213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D7D6-DDF4-9C2C-7FF5-A3563142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D0ED57E-AA8F-3218-86E4-967E669C37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Логотип </a:t>
            </a:r>
            <a:r>
              <a:rPr lang="en" dirty="0"/>
              <a:t>PyCharm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0EADA5-AAD6-1439-DC53-A51FBDA39DA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ru-RU" b="1" dirty="0" err="1"/>
              <a:t>PyCharm</a:t>
            </a:r>
            <a:r>
              <a:rPr lang="ru-RU" b="1" dirty="0"/>
              <a:t>: Профессиональная IDE от </a:t>
            </a:r>
            <a:r>
              <a:rPr lang="ru-RU" b="1" dirty="0" err="1"/>
              <a:t>JetBrains</a:t>
            </a:r>
            <a:endParaRPr lang="ru-RU" b="1" dirty="0"/>
          </a:p>
          <a:p>
            <a:pPr algn="just"/>
            <a:endParaRPr lang="ru-RU" b="1" dirty="0"/>
          </a:p>
          <a:p>
            <a:pPr algn="just"/>
            <a:r>
              <a:rPr lang="ru-RU" b="1" dirty="0"/>
              <a:t>Версии: </a:t>
            </a:r>
            <a:r>
              <a:rPr lang="ru-RU" dirty="0"/>
              <a:t>Доступны две версии — Professional с расширенными функциями для профессиональной разработки и бесплатная Community для небольших проектов и энтузиастов.</a:t>
            </a:r>
          </a:p>
          <a:p>
            <a:pPr algn="just"/>
            <a:endParaRPr lang="ru-RU" b="1" dirty="0"/>
          </a:p>
          <a:p>
            <a:pPr algn="just"/>
            <a:r>
              <a:rPr lang="ru-RU" b="1" dirty="0"/>
              <a:t>Функционал: </a:t>
            </a:r>
            <a:r>
              <a:rPr lang="ru-RU" dirty="0" err="1"/>
              <a:t>PyCharm</a:t>
            </a:r>
            <a:r>
              <a:rPr lang="ru-RU" dirty="0"/>
              <a:t> предлагает умный редактор кода с </a:t>
            </a:r>
            <a:r>
              <a:rPr lang="ru-RU" dirty="0" err="1"/>
              <a:t>автодополнением</a:t>
            </a:r>
            <a:r>
              <a:rPr lang="ru-RU" dirty="0"/>
              <a:t>, отладчиком для быстрого исправления ошибок и интеграцией с системами контроля версий, такими как </a:t>
            </a:r>
            <a:r>
              <a:rPr lang="ru-RU" dirty="0" err="1"/>
              <a:t>Git</a:t>
            </a:r>
            <a:r>
              <a:rPr lang="ru-RU" dirty="0"/>
              <a:t>.</a:t>
            </a:r>
          </a:p>
          <a:p>
            <a:pPr algn="just"/>
            <a:endParaRPr lang="ru-RU" b="1" dirty="0"/>
          </a:p>
          <a:p>
            <a:pPr algn="just"/>
            <a:r>
              <a:rPr lang="ru-RU" b="1" dirty="0"/>
              <a:t>Идеален для больших проектов:</a:t>
            </a:r>
            <a:r>
              <a:rPr lang="ru-RU" dirty="0"/>
              <a:t> Благодаря поддержке различных языков и фреймворков, </a:t>
            </a:r>
            <a:r>
              <a:rPr lang="ru-RU" dirty="0" err="1"/>
              <a:t>PyCharm</a:t>
            </a:r>
            <a:r>
              <a:rPr lang="ru-RU" dirty="0"/>
              <a:t> подходит для разработки масштабных и сложных проектов.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D1F0593-2B50-3770-E56F-1CDB18092A4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" dirty="0"/>
              <a:t>PyCharm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38346F-4141-4305-9A55-A5A1214EA6F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264" b="-264"/>
          <a:stretch/>
        </p:blipFill>
        <p:spPr/>
      </p:pic>
    </p:spTree>
    <p:extLst>
      <p:ext uri="{BB962C8B-B14F-4D97-AF65-F5344CB8AC3E}">
        <p14:creationId xmlns:p14="http://schemas.microsoft.com/office/powerpoint/2010/main" val="345967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Логотип </a:t>
            </a:r>
            <a:r>
              <a:rPr lang="en" dirty="0"/>
              <a:t>VS Code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60668E-D480-46DD-B73B-AEE9A2EFB6F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240" r="240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ru-RU" b="1" dirty="0"/>
              <a:t>Visual Studio Code: Бесплатный редактор кода от Microsoft</a:t>
            </a:r>
          </a:p>
          <a:p>
            <a:endParaRPr lang="ru-RU" b="1" dirty="0"/>
          </a:p>
          <a:p>
            <a:pPr algn="just"/>
            <a:r>
              <a:rPr lang="ru-RU" b="1" dirty="0"/>
              <a:t>Основные особенности: </a:t>
            </a:r>
            <a:r>
              <a:rPr lang="ru-RU" dirty="0"/>
              <a:t>Visual Studio Code выделяется своей легкостью и расширяемостью, что позволяет пользователям добавлять необходимые функции через плагины. Встроенный терминал упрощает выполнение команд прямо из редактора, а поддержка </a:t>
            </a:r>
            <a:r>
              <a:rPr lang="ru-RU" dirty="0" err="1"/>
              <a:t>Git</a:t>
            </a:r>
            <a:r>
              <a:rPr lang="ru-RU" dirty="0"/>
              <a:t> делает управление версиями кода интуитивно понятным и удобным.</a:t>
            </a:r>
            <a:endParaRPr lang="en-US" dirty="0"/>
          </a:p>
          <a:p>
            <a:pPr algn="just"/>
            <a:endParaRPr lang="ru-RU" dirty="0"/>
          </a:p>
          <a:p>
            <a:pPr algn="just"/>
            <a:r>
              <a:rPr lang="ru-RU" b="1" dirty="0"/>
              <a:t>Универсален для разных языков: </a:t>
            </a:r>
            <a:r>
              <a:rPr lang="ru-RU" dirty="0"/>
              <a:t>Этот редактор поддерживает широкий спектр языков программирования, что делает его универсальным инструментом для разработчиков с различными потребностями и предпочтениями.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" dirty="0"/>
              <a:t>Visual Studio Code (VS Code)</a:t>
            </a:r>
          </a:p>
        </p:txBody>
      </p:sp>
    </p:spTree>
    <p:extLst>
      <p:ext uri="{BB962C8B-B14F-4D97-AF65-F5344CB8AC3E}">
        <p14:creationId xmlns:p14="http://schemas.microsoft.com/office/powerpoint/2010/main" val="82923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6373-F792-5989-5DEA-A99EEC693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6A12CC3-8688-B63C-7015-2E2FD54E2A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" dirty="0"/>
              <a:t>Google Colab: </a:t>
            </a:r>
            <a:r>
              <a:rPr lang="ru-RU" dirty="0"/>
              <a:t>облачный сервис</a:t>
            </a:r>
            <a:r>
              <a:rPr lang="en-US" dirty="0"/>
              <a:t> </a:t>
            </a:r>
            <a:r>
              <a:rPr lang="ru-RU" dirty="0"/>
              <a:t>на базе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r>
              <a:rPr lang="ru-RU" dirty="0"/>
              <a:t>, доступ к </a:t>
            </a:r>
            <a:r>
              <a:rPr lang="en" dirty="0"/>
              <a:t>GPU/TPU, </a:t>
            </a:r>
            <a:r>
              <a:rPr lang="ru-RU" dirty="0"/>
              <a:t>совместная работа, интеграция с </a:t>
            </a:r>
            <a:r>
              <a:rPr lang="en" dirty="0"/>
              <a:t>Google Drive"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3FD18-8194-4228-9459-8E645BDAF05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l="19356" r="19356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DF53799-62B6-9B59-68D0-2205752EC3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ru-RU" dirty="0" err="1"/>
              <a:t>Jupyter</a:t>
            </a:r>
            <a:r>
              <a:rPr lang="ru-RU" dirty="0"/>
              <a:t>: Интерфейс с интерактивными ячейками для выполнения кода, удобная визуализация данных и поддержка </a:t>
            </a:r>
            <a:r>
              <a:rPr lang="ru-RU" dirty="0" err="1"/>
              <a:t>Markdown</a:t>
            </a:r>
            <a:r>
              <a:rPr lang="ru-RU" dirty="0"/>
              <a:t> для документирования</a:t>
            </a:r>
            <a:endParaRPr lang="en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AAC6F-73B6-4A47-8C4E-B9DEBB35FC3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240" r="240"/>
          <a:stretch/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EAE5060-0F30-AAEC-D994-6F3F630328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" dirty="0" err="1"/>
              <a:t>Jupyter</a:t>
            </a:r>
            <a:r>
              <a:rPr lang="en" dirty="0"/>
              <a:t> Notebook </a:t>
            </a:r>
            <a:r>
              <a:rPr lang="ru-RU" dirty="0"/>
              <a:t>и </a:t>
            </a:r>
            <a:r>
              <a:rPr lang="en" dirty="0"/>
              <a:t>Google </a:t>
            </a:r>
            <a:r>
              <a:rPr lang="en" dirty="0" err="1"/>
              <a:t>Colab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200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8C21-9787-3856-E3D7-54785584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310652F-E436-A20D-138A-3F675DEF7C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Google </a:t>
            </a:r>
            <a:r>
              <a:rPr lang="ru-RU" dirty="0" err="1"/>
              <a:t>Colab</a:t>
            </a:r>
            <a:r>
              <a:rPr lang="ru-RU" dirty="0"/>
              <a:t> для анализа данных и создания отчётов по работам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C353B7-A8B2-C89B-A897-9B1888D062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ctr"/>
            <a:r>
              <a:rPr lang="en" dirty="0"/>
              <a:t>VS Code </a:t>
            </a:r>
            <a:r>
              <a:rPr lang="ru-RU" dirty="0"/>
              <a:t>для создания пакетов и сложных проектов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DF8D5B-0FCF-752D-5F6E-9135D5DD00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Выбор средств для курса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BF8FA3-6B85-47C2-BA7E-2805105F59F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l="240" r="240"/>
          <a:stretch/>
        </p:blipFill>
        <p:spPr>
          <a:xfrm>
            <a:off x="273050" y="969963"/>
            <a:ext cx="2636838" cy="2649537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E3DA7B-734C-4C4A-A084-451F169D806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l="19356" r="19356"/>
          <a:stretch>
            <a:fillRect/>
          </a:stretch>
        </p:blipFill>
        <p:spPr>
          <a:xfrm>
            <a:off x="3206750" y="969963"/>
            <a:ext cx="2636838" cy="2649537"/>
          </a:xfrm>
        </p:spPr>
      </p:pic>
    </p:spTree>
    <p:extLst>
      <p:ext uri="{BB962C8B-B14F-4D97-AF65-F5344CB8AC3E}">
        <p14:creationId xmlns:p14="http://schemas.microsoft.com/office/powerpoint/2010/main" val="159901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Используемые инструменты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400" dirty="0"/>
              <a:t>Установка интерпретатора Python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Установка </a:t>
            </a:r>
            <a:r>
              <a:rPr lang="en" sz="1400" dirty="0"/>
              <a:t>VS Code</a:t>
            </a:r>
            <a:endParaRPr lang="ru-RU" sz="1400" dirty="0"/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Написание и запуск первой программы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Начало работы в </a:t>
            </a:r>
            <a:r>
              <a:rPr lang="en-US" sz="1400" dirty="0"/>
              <a:t>Google </a:t>
            </a:r>
            <a:r>
              <a:rPr lang="en-US" sz="1400" dirty="0" err="1"/>
              <a:t>Colab</a:t>
            </a:r>
            <a:endParaRPr lang="ru-RU" sz="1400" dirty="0"/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Запуск первой программы </a:t>
            </a:r>
            <a:r>
              <a:rPr lang="en-US" sz="1400" dirty="0"/>
              <a:t>Google </a:t>
            </a:r>
            <a:r>
              <a:rPr lang="en-US" sz="1400" dirty="0" err="1"/>
              <a:t>Colab</a:t>
            </a: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Подготовка к практической части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D8B378-A50C-45D1-AA4D-258B85D7D16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46378" r="-46378"/>
          <a:stretch/>
        </p:blipFill>
        <p:spPr/>
      </p:pic>
    </p:spTree>
    <p:extLst>
      <p:ext uri="{BB962C8B-B14F-4D97-AF65-F5344CB8AC3E}">
        <p14:creationId xmlns:p14="http://schemas.microsoft.com/office/powerpoint/2010/main" val="1029339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C5C677-204A-3346-8E1F-1F83D4386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В этом разделе мы погрузимся в основы синтаксиса Python, изучая его уникальные особенности. Мы также рассмотрим основные типы данных и операторы, которые являются строительными блоками для написания эффективных программ. Практическая часть включает в себя работу с данными разных типов, демонстрацию форматированного ввода и вывода данных с использованием функций </a:t>
            </a:r>
            <a:r>
              <a:rPr lang="ru-RU" dirty="0" err="1"/>
              <a:t>print</a:t>
            </a:r>
            <a:r>
              <a:rPr lang="ru-RU" dirty="0"/>
              <a:t>() и </a:t>
            </a:r>
            <a:r>
              <a:rPr lang="ru-RU" dirty="0" err="1"/>
              <a:t>input</a:t>
            </a:r>
            <a:r>
              <a:rPr lang="ru-RU" dirty="0"/>
              <a:t>(), приведение типов и многое другое...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E34542-3A6D-764D-8C1F-E60F1FEDC6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Раздел 2. Основы синтаксиса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16386" name="Picture 2" descr="Picture background">
            <a:extLst>
              <a:ext uri="{FF2B5EF4-FFF2-40B4-BE49-F238E27FC236}">
                <a16:creationId xmlns:a16="http://schemas.microsoft.com/office/drawing/2014/main" id="{B7746406-1B90-4B78-9C3D-3FDA28009454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63" b="-3063"/>
          <a:stretch/>
        </p:blipFill>
        <p:spPr bwMode="auto"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2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399A-13DA-2714-274A-017106E3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3B96000-742D-BD3E-3E93-A293893E92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Комментарии – это заметки в коде для программистов. Они помогают лучше понять содержание кода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FBAC09-FE04-F559-1EDE-9103A889F4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Комментарии в коде</a:t>
            </a:r>
          </a:p>
        </p:txBody>
      </p:sp>
      <p:pic>
        <p:nvPicPr>
          <p:cNvPr id="27650" name="Picture 2" descr="Picture background">
            <a:extLst>
              <a:ext uri="{FF2B5EF4-FFF2-40B4-BE49-F238E27FC236}">
                <a16:creationId xmlns:a16="http://schemas.microsoft.com/office/drawing/2014/main" id="{2A38281F-FDD9-45AD-89BA-C02FE8D37DA4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71" r="-42171"/>
          <a:stretch/>
        </p:blipFill>
        <p:spPr bwMode="auto"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4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41E5-B17A-DFFE-7541-76B2D7E28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D9F6441-344B-B380-B0A5-14D05247D3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Однострочные комментарии начинаются с символа решётки (#).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AE370B-9AB8-EE10-1DEF-01FC3811D24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Однострочные комментарии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2FD1B8-F8EC-4F67-834B-635FA0ECC04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998" r="-1998"/>
          <a:stretch/>
        </p:blipFill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45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C7980-E8F4-8E0E-ABC4-76B0E24F4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B685BAB-9E90-5654-9E1D-CDF82FE613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Многострочные комментарии заключаются в тройные кавычки ("""). Они особенно полезны, когда нужно написать развёрнутое пояснение или документацию.</a:t>
            </a:r>
          </a:p>
          <a:p>
            <a:pPr algn="ctr"/>
            <a:endParaRPr lang="ru-RU" sz="1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59F8C-7E69-2BAE-C28B-1C60B0677F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Многострочные комментарии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A9A1B2-1914-4C7A-BFA6-92ED2625FF2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1839" r="-11839"/>
          <a:stretch/>
        </p:blipFill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31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EE5ED-D5CE-BDA8-938C-BC4D3CBC8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59CBA4E-BD98-AA9D-7FED-641448E15A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В данном примере используются как однострочные, так и многострочные комментарии для пояснения кода, который вычисляет площадь прямоугольника.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95AD1B-FAB3-05E7-7D57-BDD76B55D4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Практический пример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C09AA2-BCAA-4D7B-B8A5-037F3E9CDB2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/>
          <a:srcRect l="-54004" r="-54004"/>
          <a:stretch/>
        </p:blipFill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9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C5C677-204A-3346-8E1F-1F83D4386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В этом разделе мы познакомимся с историей Python, его философией и основными инструментами для разработки.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E34542-3A6D-764D-8C1F-E60F1FEDC6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Раздел 1. Знакомство с Python</a:t>
            </a:r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721B515A-C9D9-4D62-9901-F1D659D2B479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309" b="-4130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20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ru-RU" dirty="0"/>
              <a:t>Хорошие комментарии – признак качественного кода. Они помогают другим разработчикам быстро понять, как работает программа.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ru-RU" dirty="0"/>
              <a:t>Комментарии должны быть понятными</a:t>
            </a:r>
          </a:p>
          <a:p>
            <a:pPr marL="228600" indent="-228600" algn="just">
              <a:buFont typeface="+mj-lt"/>
              <a:buAutoNum type="arabicPeriod"/>
            </a:pPr>
            <a:endParaRPr lang="ru-RU" dirty="0"/>
          </a:p>
          <a:p>
            <a:pPr marL="228600" indent="-228600" algn="just">
              <a:buFont typeface="+mj-lt"/>
              <a:buAutoNum type="arabicPeriod"/>
            </a:pPr>
            <a:r>
              <a:rPr lang="ru-RU" dirty="0"/>
              <a:t>Не нужно комментировать очевидные вещи</a:t>
            </a:r>
          </a:p>
          <a:p>
            <a:pPr marL="228600" indent="-228600" algn="just">
              <a:buFont typeface="+mj-lt"/>
              <a:buAutoNum type="arabicPeriod"/>
            </a:pPr>
            <a:endParaRPr lang="ru-RU" dirty="0"/>
          </a:p>
          <a:p>
            <a:pPr marL="228600" indent="-228600" algn="just">
              <a:buFont typeface="+mj-lt"/>
              <a:buAutoNum type="arabicPeriod"/>
            </a:pPr>
            <a:r>
              <a:rPr lang="ru-RU" dirty="0"/>
              <a:t>Комментарии должны отвечать на вопрос «почему?», а не «что?» делает код</a:t>
            </a:r>
          </a:p>
          <a:p>
            <a:pPr marL="228600" indent="-228600" algn="just">
              <a:buFont typeface="+mj-lt"/>
              <a:buAutoNum type="arabicPeriod"/>
            </a:pPr>
            <a:endParaRPr lang="ru-RU" dirty="0"/>
          </a:p>
          <a:p>
            <a:pPr marL="228600" indent="-228600" algn="just">
              <a:buFont typeface="+mj-lt"/>
              <a:buAutoNum type="arabicPeriod"/>
            </a:pPr>
            <a:r>
              <a:rPr lang="ru-RU" dirty="0"/>
              <a:t>Используйте многострочные комментарии для сложных объяснений</a:t>
            </a:r>
          </a:p>
          <a:p>
            <a:pPr marL="228600" indent="-228600" algn="just">
              <a:buFont typeface="+mj-lt"/>
              <a:buAutoNum type="arabicPeriod"/>
            </a:pPr>
            <a:endParaRPr lang="ru-RU" dirty="0"/>
          </a:p>
          <a:p>
            <a:pPr marL="228600" indent="-228600" algn="just">
              <a:buFont typeface="+mj-lt"/>
              <a:buAutoNum type="arabicPeriod"/>
            </a:pPr>
            <a:r>
              <a:rPr lang="ru-RU" dirty="0"/>
              <a:t>Обновляйте комментарии вместе с кодом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Правила использования комментариев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9A647-7201-423D-9763-7544D05094A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l="240" r="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2004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5854FF1-1841-A744-8479-5EBAF83C16E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ru-RU" dirty="0"/>
              <a:t>Переменная - это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9E8117-E0E9-8749-8FFA-6EC5A5BD8C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dirty="0"/>
              <a:t>именованный идентификатор (ссылка), который указывает на область в оперативной памяти, где хранится значение определенного типа данных и позволяет программе получать к нему доступ для чтения или изменения. </a:t>
            </a:r>
            <a:r>
              <a:rPr lang="ru-RU" i="1" dirty="0"/>
              <a:t>(</a:t>
            </a:r>
            <a:r>
              <a:rPr lang="en-US" i="1" dirty="0"/>
              <a:t>a = 4</a:t>
            </a:r>
            <a:r>
              <a:rPr lang="ru-RU" i="1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61AE55-858D-7C47-BA1E-F49951B8B64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ru-RU" dirty="0"/>
              <a:t>Оператор - это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A1DD97-22E5-8E47-B1BB-1A343B889CF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algn="just"/>
            <a:r>
              <a:rPr lang="ru-RU" dirty="0"/>
              <a:t>это специальный символ или ключевое слово, которое выполняет определённые действия над одним или несколькими операндами (данными) и возвращает результат.</a:t>
            </a:r>
            <a:r>
              <a:rPr lang="en-US" dirty="0"/>
              <a:t> </a:t>
            </a:r>
            <a:r>
              <a:rPr lang="en-US" i="1" dirty="0"/>
              <a:t>(+,-,*,/)</a:t>
            </a:r>
            <a:endParaRPr lang="ru-RU" i="1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704DE7F-56BC-914D-9701-746806A1C95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ru-RU" dirty="0"/>
              <a:t>Метод – это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9715F7-9015-8148-BA3A-CE79A7D3FD9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algn="just"/>
            <a:r>
              <a:rPr lang="ru-RU" dirty="0"/>
              <a:t>Метод – это функция, которая определена внутри класса и предназначена для работы с объектами этого класса (т.е. данными определенного типа).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err="1"/>
              <a:t>a.sort</a:t>
            </a:r>
            <a:r>
              <a:rPr lang="en-US" i="1" dirty="0"/>
              <a:t>(), </a:t>
            </a:r>
            <a:r>
              <a:rPr lang="en-US" i="1" dirty="0" err="1"/>
              <a:t>b.add</a:t>
            </a:r>
            <a:r>
              <a:rPr lang="en-US" i="1" dirty="0"/>
              <a:t>())</a:t>
            </a:r>
            <a:endParaRPr lang="ru-RU" i="1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C1A7F03-BF4F-4C44-A670-47684F81C01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ru-RU" dirty="0"/>
              <a:t>Функция - это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874AE32-FB6B-8742-BA20-D5108FFDACA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именованный блок программного кода, который может принимать параметры, выполняет определённую последовательность инструкций и может возвращать результат. Функция позволяет структурировать код и обеспечивает его повторное использование.</a:t>
            </a:r>
            <a:r>
              <a:rPr lang="en-US" dirty="0"/>
              <a:t> (</a:t>
            </a:r>
            <a:r>
              <a:rPr lang="en-US" i="1" dirty="0"/>
              <a:t>int(5)</a:t>
            </a:r>
            <a:r>
              <a:rPr lang="en-US" dirty="0"/>
              <a:t>, </a:t>
            </a:r>
            <a:r>
              <a:rPr lang="en-US" i="1" dirty="0"/>
              <a:t>str(17)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E58E4F4-8901-6C40-9229-D637D55351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Основные понятия: переменные, операторы, функции, методы</a:t>
            </a:r>
          </a:p>
        </p:txBody>
      </p:sp>
    </p:spTree>
    <p:extLst>
      <p:ext uri="{BB962C8B-B14F-4D97-AF65-F5344CB8AC3E}">
        <p14:creationId xmlns:p14="http://schemas.microsoft.com/office/powerpoint/2010/main" val="1341386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399A-13DA-2714-274A-017106E3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3B96000-742D-BD3E-3E93-A293893E92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Python – это объектно-ориентированный язык программирования. Всё в Python является объектом: числа, строки, функции и даже сами типы данных.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FBAC09-FE04-F559-1EDE-9103A889F4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Основы синтаксиса Python: Переменные и типы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707E14-6B5F-4BF5-8111-886D891059E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5258" r="-15258"/>
          <a:stretch/>
        </p:blipFill>
        <p:spPr>
          <a:xfrm>
            <a:off x="273050" y="969963"/>
            <a:ext cx="5570538" cy="2214562"/>
          </a:xfrm>
        </p:spPr>
      </p:pic>
    </p:spTree>
    <p:extLst>
      <p:ext uri="{BB962C8B-B14F-4D97-AF65-F5344CB8AC3E}">
        <p14:creationId xmlns:p14="http://schemas.microsoft.com/office/powerpoint/2010/main" val="741532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2C66E68-DE0F-403E-88FB-71F8269873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ru-RU" dirty="0"/>
              <a:t>В это время </a:t>
            </a:r>
            <a:r>
              <a:rPr lang="en-US" dirty="0"/>
              <a:t>P</a:t>
            </a:r>
            <a:r>
              <a:rPr lang="ru-RU" dirty="0" err="1"/>
              <a:t>ython</a:t>
            </a:r>
            <a:r>
              <a:rPr lang="ru-RU" dirty="0"/>
              <a:t> создает объект в памяти с указанным значением, присваивает этому объекту определенный тип и создает ссылку, указывающую на адрес объекта в памяти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F7A1CE-FAB7-4DC7-8941-9DA13D6356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Объявляем и инициализируем две переменные: </a:t>
            </a:r>
            <a:r>
              <a:rPr lang="en-US" dirty="0"/>
              <a:t>name </a:t>
            </a:r>
            <a:r>
              <a:rPr lang="ru-RU" dirty="0"/>
              <a:t>и </a:t>
            </a:r>
            <a:r>
              <a:rPr lang="en-US" dirty="0"/>
              <a:t>age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A596609-974A-4CD8-B8BA-A1905399BF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Переменные и память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ECC2C9-56A7-4CA7-B39B-8B63A4074C9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46843" b="-46843"/>
          <a:stretch/>
        </p:blipFill>
        <p:spPr/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754985-AD26-4729-B8C7-1361CF59B83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-33179" b="-33179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96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Объявление и инициализация  переменных данными разных типов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Целые числа (</a:t>
            </a:r>
            <a:r>
              <a:rPr lang="ru-RU" sz="1400" dirty="0" err="1"/>
              <a:t>int</a:t>
            </a:r>
            <a:r>
              <a:rPr lang="ru-RU" sz="1400" dirty="0"/>
              <a:t>)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Числа с плавающей точкой (</a:t>
            </a:r>
            <a:r>
              <a:rPr lang="ru-RU" sz="1400" dirty="0" err="1"/>
              <a:t>float</a:t>
            </a:r>
            <a:r>
              <a:rPr lang="ru-RU" sz="1400" dirty="0"/>
              <a:t>)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Строки (</a:t>
            </a:r>
            <a:r>
              <a:rPr lang="ru-RU" sz="1400" dirty="0" err="1"/>
              <a:t>str</a:t>
            </a:r>
            <a:r>
              <a:rPr lang="ru-RU" sz="1400" dirty="0"/>
              <a:t>)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Логический тип (</a:t>
            </a:r>
            <a:r>
              <a:rPr lang="ru-RU" sz="1400" dirty="0" err="1"/>
              <a:t>bool</a:t>
            </a:r>
            <a:r>
              <a:rPr lang="ru-RU" sz="1400" dirty="0"/>
              <a:t>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Основные встроенные типы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7A3FD3-7FB4-4AC5-8CF1-2A7D66546AC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4243" b="-4243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6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Объявление и инициализация  переменных данными типа </a:t>
            </a:r>
            <a:r>
              <a:rPr lang="en-US" dirty="0"/>
              <a:t>int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Целые числа </a:t>
            </a:r>
            <a:r>
              <a:rPr lang="ru-RU" sz="1400" dirty="0"/>
              <a:t>представляют собой числа без дробной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В Python они могут быть произвольной длины, что позволяет работать с большими значениями.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Тип данных </a:t>
            </a:r>
            <a:r>
              <a:rPr lang="ru-RU" dirty="0" err="1"/>
              <a:t>int</a:t>
            </a:r>
            <a:r>
              <a:rPr lang="ru-RU" dirty="0"/>
              <a:t> (Целые числа)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E760AF-2242-4729-A83B-6EA2314334F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18041" b="-18041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90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Объявление и инициализация  переменных данными типа </a:t>
            </a:r>
            <a:r>
              <a:rPr lang="en-US" dirty="0"/>
              <a:t>float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Числа с плавающей точкой</a:t>
            </a:r>
            <a:r>
              <a:rPr lang="ru-RU" sz="1400" dirty="0"/>
              <a:t> используются для представления вещественных чисел.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Python поддерживает формат с плавающей точкой </a:t>
            </a:r>
            <a:r>
              <a:rPr lang="ru-RU" sz="1400" b="1" dirty="0"/>
              <a:t>двойной точности</a:t>
            </a:r>
            <a:r>
              <a:rPr lang="ru-RU" sz="1400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Тип данных </a:t>
            </a:r>
            <a:r>
              <a:rPr lang="ru-RU" dirty="0" err="1"/>
              <a:t>float</a:t>
            </a:r>
            <a:r>
              <a:rPr lang="ru-RU" dirty="0"/>
              <a:t> (Числа с плавающей точкой)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7431E0-A566-4D89-9C8F-487DC0026D4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3976" b="-3976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987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Объявление и инициализация  переменных данными типа </a:t>
            </a:r>
            <a:r>
              <a:rPr lang="en-US" dirty="0"/>
              <a:t>bool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r>
              <a:rPr lang="ru-RU" sz="1400" b="1" dirty="0"/>
              <a:t>Логический</a:t>
            </a:r>
            <a:r>
              <a:rPr lang="ru-RU" sz="1400" dirty="0"/>
              <a:t> тип данных используется для представления истинных и ложных значений. 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В Python они обозначены ключевыми словами `</a:t>
            </a:r>
            <a:r>
              <a:rPr lang="ru-RU" sz="1400" dirty="0" err="1"/>
              <a:t>True</a:t>
            </a:r>
            <a:r>
              <a:rPr lang="ru-RU" sz="1400" dirty="0"/>
              <a:t>` и `</a:t>
            </a:r>
            <a:r>
              <a:rPr lang="ru-RU" sz="1400" dirty="0" err="1"/>
              <a:t>False</a:t>
            </a:r>
            <a:r>
              <a:rPr lang="ru-RU" sz="1400" dirty="0"/>
              <a:t>`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Тип данных </a:t>
            </a:r>
            <a:r>
              <a:rPr lang="ru-RU" dirty="0" err="1"/>
              <a:t>bool</a:t>
            </a:r>
            <a:r>
              <a:rPr lang="ru-RU" dirty="0"/>
              <a:t> (Логический тип)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D56E99-E93E-4973-BBA3-3249E6AC3FF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6311" b="-6311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723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Объявление и инициализация  переменных данными типа </a:t>
            </a:r>
            <a:r>
              <a:rPr lang="en-US" dirty="0"/>
              <a:t>str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r>
              <a:rPr lang="ru-RU" sz="1400" b="1" dirty="0"/>
              <a:t>Строки</a:t>
            </a:r>
            <a:r>
              <a:rPr lang="ru-RU" sz="1400" dirty="0"/>
              <a:t> представляют собой последовательности символов </a:t>
            </a:r>
            <a:r>
              <a:rPr lang="ru-RU" sz="1400" dirty="0" err="1"/>
              <a:t>Unicode</a:t>
            </a:r>
            <a:r>
              <a:rPr lang="ru-RU" sz="1400" dirty="0"/>
              <a:t> и являются неизменяемыми объектами, что</a:t>
            </a:r>
            <a:r>
              <a:rPr lang="en-US" sz="1400" dirty="0"/>
              <a:t> </a:t>
            </a:r>
            <a:r>
              <a:rPr lang="ru-RU" sz="1400" dirty="0"/>
              <a:t>обеспечивает их безопасность при многопоточности.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Тип данных </a:t>
            </a:r>
            <a:r>
              <a:rPr lang="en-US" dirty="0"/>
              <a:t>str (</a:t>
            </a:r>
            <a:r>
              <a:rPr lang="ru-RU" dirty="0"/>
              <a:t>Строки)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38F61A-6E8B-4B40-BCF3-FCE0C7D1F29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6729" b="-6729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619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2C66E68-DE0F-403E-88FB-71F8269873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Принцип индексации строк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F7A1CE-FAB7-4DC7-8941-9DA13D6356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dirty="0"/>
              <a:t>Применяем различные методы к строке </a:t>
            </a:r>
            <a:r>
              <a:rPr lang="en-US" dirty="0"/>
              <a:t>text, </a:t>
            </a:r>
            <a:r>
              <a:rPr lang="ru-RU" dirty="0"/>
              <a:t>а также выводим элементы строки по индексам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A596609-974A-4CD8-B8BA-A1905399BF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Методы строк и доступ по индексам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1B713D-0EC9-4DD7-A879-1EB50D514E3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-6005" b="-6005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2C61AA-F8A0-4D6D-9448-F71F8BBC274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-5210" r="-5210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73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D3D12-FB55-2990-66E9-70F06FE6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B743706-F26D-04D6-18ED-6C7CA5D54B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dirty="0"/>
              <a:t>На данный момент Python является самым популярным языком программирования в мире (согласно популярному индексу </a:t>
            </a:r>
            <a:r>
              <a:rPr lang="en-US" dirty="0"/>
              <a:t>TIOBE</a:t>
            </a:r>
            <a:r>
              <a:rPr lang="ru-RU" dirty="0"/>
              <a:t>) и его востребованность продолжает расти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6F119B-E5CB-5F79-98C0-B04AD06386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Популярность </a:t>
            </a:r>
            <a:r>
              <a:rPr lang="en" dirty="0"/>
              <a:t>Python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4BCE51-78B2-4BF1-B944-818B242915B0}"/>
              </a:ext>
            </a:extLst>
          </p:cNvPr>
          <p:cNvPicPr>
            <a:picLocks noGrp="1"/>
          </p:cNvPicPr>
          <p:nvPr>
            <p:ph type="pic" sz="quarter" idx="28"/>
          </p:nvPr>
        </p:nvPicPr>
        <p:blipFill rotWithShape="1">
          <a:blip r:embed="rId2"/>
          <a:srcRect l="-21806" r="-21806"/>
          <a:stretch/>
        </p:blipFill>
        <p:spPr>
          <a:xfrm>
            <a:off x="273050" y="969963"/>
            <a:ext cx="5570538" cy="221456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525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Срезы не изменяют исходную строку, а создают новую.</a:t>
            </a:r>
          </a:p>
          <a:p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Срезы</a:t>
            </a:r>
            <a:r>
              <a:rPr lang="ru-RU" dirty="0"/>
              <a:t> – это встроенный механизм извлечения части последовательности путем указания начального и конечного индексов, а также опционального шага [</a:t>
            </a:r>
            <a:r>
              <a:rPr lang="ru-RU" dirty="0" err="1"/>
              <a:t>начало:конец:шаг</a:t>
            </a:r>
            <a:r>
              <a:rPr lang="ru-RU" dirty="0"/>
              <a:t>].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Параметр </a:t>
            </a:r>
            <a:r>
              <a:rPr lang="ru-RU" i="1" dirty="0"/>
              <a:t>начало</a:t>
            </a:r>
            <a:r>
              <a:rPr lang="ru-RU" dirty="0"/>
              <a:t> указывает на индекс, с которого начинается срез (включительно).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Параметр </a:t>
            </a:r>
            <a:r>
              <a:rPr lang="ru-RU" i="1" dirty="0"/>
              <a:t>конец</a:t>
            </a:r>
            <a:r>
              <a:rPr lang="ru-RU" dirty="0"/>
              <a:t> указывает на индекс, на котором срез заканчивается (не включая его).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Параметр </a:t>
            </a:r>
            <a:r>
              <a:rPr lang="ru-RU" i="1" dirty="0"/>
              <a:t>шаг</a:t>
            </a:r>
            <a:r>
              <a:rPr lang="ru-RU" dirty="0"/>
              <a:t> определяет, как часто выбираются символы (по умолчанию 1).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Срезы строк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801225-320C-458C-BE87-0F6D665EF23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4000" t="-13489" r="3972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7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dirty="0"/>
              <a:t>Python предоставляет гибкие возможности для работы с типами данных, включая их проверку и преобразование.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Проверка типов: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Функция </a:t>
            </a:r>
            <a:r>
              <a:rPr lang="ru-RU" i="1" dirty="0" err="1"/>
              <a:t>type</a:t>
            </a:r>
            <a:r>
              <a:rPr lang="ru-RU" i="1" dirty="0"/>
              <a:t>()</a:t>
            </a:r>
            <a:r>
              <a:rPr lang="ru-RU" dirty="0"/>
              <a:t> возвращает тип объекта, что полезно для отладки и анализа кода.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Функция </a:t>
            </a:r>
            <a:r>
              <a:rPr lang="ru-RU" i="1" dirty="0" err="1"/>
              <a:t>isinstance</a:t>
            </a:r>
            <a:r>
              <a:rPr lang="ru-RU" i="1" dirty="0"/>
              <a:t>()</a:t>
            </a:r>
            <a:r>
              <a:rPr lang="ru-RU" dirty="0"/>
              <a:t> проверяет, является ли объект экземпляром указанного класса или его подкласса, что особенно полезно в условиях и при работе с наследованием.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Преобразование типов позволяет изменять тип данных, например, из целого числа в строку или в число с плавающей точкой, что необходимо для выполнения различных операций и взаимодействия с пользователем.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Проверка типов и преобразование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1E2A5BF-2DD0-400A-9A22-B1D7CD93D70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2558" t="-14956" r="6635" b="-14546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941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ru-RU" dirty="0"/>
              <a:t>Это позволяет разработчику не указывать типы данных при объявлении переменных или определении функций, что упрощает написание и чтение кода.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Python использует динамическую типизацию</a:t>
            </a:r>
            <a:r>
              <a:rPr lang="ru-RU" dirty="0"/>
              <a:t>, что означает, что тип переменной определяется во время выполнения программы, а не на этапе компиляции, как в языках со статической типизацией.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Динамическая типизация делает Python гибким и удобным для быстрого прототипирования, так как позволяет легко изменять типы данных переменных в процессе разработки.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Однако, это также может привести к ошибкам, если не следить за тем, какие типы данных используются в различных частях программы.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Динамическая типизация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59C32F-2709-446A-89C8-BB7A0C8AF61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2547" t="-6114" r="6293" b="6114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527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ru-RU" dirty="0"/>
              <a:t>Это позволяет разработчикам моделировать сложные объекты и структуры данных, которые наилучшим образом подходят для решения специфических задач.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Python предоставляет возможность создавать собственные типы данных с помощью классов, что позволяет группировать несколько переменных и методов в единую структуру.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Создание пользовательских типов данных упрощает управление кодом и повышает его читаемость и повторное использование.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Python также поддерживает расширение системы типов через модули на C, что позволяет создавать высокопроизводительные типы данных, управляемые из Python.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Расширяемость системы типов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B2A7F6-C67C-44E2-ACFC-810C719666A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8555" b="-8555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012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E8E0-5DD7-1183-6D82-58441B4F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4E4FF4-1F12-A8FC-9BCE-535A8432A5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ru-RU" dirty="0"/>
              <a:t>Приоритет операций в Python аналогичен математическому: сначала выполняются операции в скобках, затем возведение в степень, умножение и деление, и, наконец, сложение и вычитание.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C91A4-5E78-F9E1-D8C2-D713570E1B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000" dirty="0"/>
              <a:t>Python поддерживает широкий спектр математических операций, которые необходимы для решения различных задач, от простых вычислений до сложных математических моделей.</a:t>
            </a:r>
          </a:p>
          <a:p>
            <a:pPr algn="just"/>
            <a:endParaRPr lang="ru-RU" sz="1000" dirty="0"/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000" dirty="0"/>
              <a:t>Основные операции включают сложение (+), вычитание (-), умножение (*), деление (/), целочисленное деление (//), остаток от деления (%) и возведение в степень (**).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000" dirty="0"/>
              <a:t>Python также поддерживает операции с числами с плавающей точкой и целыми числами, обеспечивая точные вычисления для различных типов данных.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59026-E64B-2DA8-C148-4A0FF3F4E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Базовые математические операции в Python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8867C5-E692-4E50-A33F-5C6EB26B289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26355" b="-26355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21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449F6-7C29-3FA8-4930-1B1152C9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2095A37-92D0-BE73-D58C-C997833BC8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Оператор сложения работает как с целыми числами, так и с вещественными. При сложении целого числа с вещественным результат всегда будет вещественным. Вычитание может давать отрицательные числа и также работает с вещественными числами.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E68184-2261-F8FE-850E-7796F19E27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Сложение и вычитание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D2B9AD-4068-444F-A917-EEE875593E0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65213" r="-65213"/>
          <a:stretch/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7893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350F9-76CB-115D-FEE1-ACEE99E9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59CB1F9-A3AD-1B29-FEC2-EC2D557595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В Python используется звездочка (*) для умножения. Деление всегда возвращает число с плавающей точкой, даже если делится нацело. Это важно учитывать при выполнении математических операций, чтобы избежать неожиданных результатов.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7401DC-CA67-74DB-2B84-A087C49E54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Умножение и деление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B60348-A68D-4FCF-895E-F47405FBEAE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58415" r="-58415"/>
          <a:stretch/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367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2C66E68-DE0F-403E-88FB-71F8269873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Математический аппарат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F7A1CE-FAB7-4DC7-8941-9DA13D6356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ru-RU" sz="1100" dirty="0"/>
              <a:t>Целочисленное деление отбрасывает дробную часть и округляет вниз. Остаток от деления полезен для определения четности числа или циклических операций.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A596609-974A-4CD8-B8BA-A1905399BF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Целочисленное деление и остаток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05CA46-6F99-4398-9833-C0003631407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8247" b="-8247"/>
          <a:stretch/>
        </p:blipFill>
        <p:spPr/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5CFC67-6129-4058-ACD4-47384ADB1B74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4567" t="-11766" r="4804" b="-11766"/>
          <a:stretch/>
        </p:blipFill>
        <p:spPr>
          <a:xfrm>
            <a:off x="273616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460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95A1-6843-BB5C-1D18-81E43444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AF86974-FA3A-CB93-E52E-C841EEDA19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Возведение в степень осуществляется с помощью оператора **. Python соблюдает математический порядок операций, но скобки можно использовать для изменения порядка вычислений.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B6A6B2-07D1-A7E9-D9F7-F8CC680659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Возведение в степень и порядок операций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EFBD1-3866-4152-BCB7-7B432D2C3A5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43439" r="-43439"/>
          <a:stretch/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031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2C66E68-DE0F-403E-88FB-71F8269873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Таблица операторов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F72993-5468-4140-AA41-D3D8F0FBAC6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12775" r="-12775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8F7A1CE-FAB7-4DC7-8941-9DA13D6356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ru-RU" dirty="0"/>
              <a:t>Операторы сравнения возвращают логические значения </a:t>
            </a:r>
            <a:r>
              <a:rPr lang="ru-RU" dirty="0" err="1"/>
              <a:t>True</a:t>
            </a:r>
            <a:r>
              <a:rPr lang="ru-RU" dirty="0"/>
              <a:t> или </a:t>
            </a:r>
            <a:r>
              <a:rPr lang="ru-RU" dirty="0" err="1"/>
              <a:t>False</a:t>
            </a:r>
            <a:r>
              <a:rPr lang="ru-RU" dirty="0"/>
              <a:t>, используемые для проверки условий.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A596609-974A-4CD8-B8BA-A1905399BF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Операторы сравнения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63B4F06-A171-48A5-A2CB-49DDBFBDAFBC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6978" t="-6114" r="7202" b="6114"/>
          <a:stretch/>
        </p:blipFill>
        <p:spPr>
          <a:xfrm>
            <a:off x="273616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1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8B96B-D024-82A4-6483-CFF0667D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237069F-DA83-C810-4234-0638FCD120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400" dirty="0"/>
              <a:t>Гвидо ван </a:t>
            </a:r>
            <a:r>
              <a:rPr lang="ru-RU" sz="1400" dirty="0" err="1"/>
              <a:t>Россум</a:t>
            </a:r>
            <a:endParaRPr lang="ru-RU" sz="1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EBC9DD-42F4-A18C-5A4C-D909CC418F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/>
              <a:t>Язык программирования </a:t>
            </a:r>
            <a:r>
              <a:rPr lang="en-US" sz="1400" dirty="0"/>
              <a:t>Python </a:t>
            </a:r>
            <a:r>
              <a:rPr lang="ru-RU" sz="1400" dirty="0"/>
              <a:t>создан Гвидо ван </a:t>
            </a:r>
            <a:r>
              <a:rPr lang="ru-RU" sz="1400" dirty="0" err="1"/>
              <a:t>Россумом</a:t>
            </a:r>
            <a:r>
              <a:rPr lang="ru-RU" sz="1400" dirty="0"/>
              <a:t> в декабре 1989 года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/>
              <a:t>Официальная «дата рождения»</a:t>
            </a:r>
            <a:r>
              <a:rPr lang="en-US" sz="1400" dirty="0"/>
              <a:t> </a:t>
            </a:r>
            <a:r>
              <a:rPr lang="ru-RU" sz="1400" dirty="0"/>
              <a:t>языка: февраль 1991 года.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DE088B-7E1C-6CC4-0D4E-68CCC804A20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История создания </a:t>
            </a:r>
            <a:r>
              <a:rPr lang="en" dirty="0"/>
              <a:t>Python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F0C9E6-2C02-48FA-9DA5-4B0E0E392AC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-6491" r="-6491"/>
          <a:stretch/>
        </p:blipFill>
        <p:spPr>
          <a:xfrm>
            <a:off x="3206750" y="969963"/>
            <a:ext cx="2636838" cy="264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069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5182B-8349-7238-6BBF-47BBE1A5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E30808-DB9A-0E28-A9ED-53EAF5FDBC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Использование логических операций в </a:t>
            </a:r>
            <a:r>
              <a:rPr lang="en-US" dirty="0"/>
              <a:t>Python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39A51D-5040-6F68-563C-25D9FAA70A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400" dirty="0"/>
              <a:t>В Python используются три основные логические операции: </a:t>
            </a:r>
            <a:r>
              <a:rPr lang="ru-RU" sz="1400" dirty="0" err="1"/>
              <a:t>and</a:t>
            </a:r>
            <a:r>
              <a:rPr lang="ru-RU" sz="1400" dirty="0"/>
              <a:t>, </a:t>
            </a:r>
            <a:r>
              <a:rPr lang="ru-RU" sz="1400" dirty="0" err="1"/>
              <a:t>or</a:t>
            </a:r>
            <a:r>
              <a:rPr lang="ru-RU" sz="1400" dirty="0"/>
              <a:t> и </a:t>
            </a:r>
            <a:r>
              <a:rPr lang="ru-RU" sz="1400" dirty="0" err="1"/>
              <a:t>not</a:t>
            </a:r>
            <a:r>
              <a:rPr lang="ru-RU" sz="1400" dirty="0"/>
              <a:t>:</a:t>
            </a:r>
          </a:p>
          <a:p>
            <a:pPr algn="just"/>
            <a:endParaRPr lang="ru-RU" sz="1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dirty="0" err="1"/>
              <a:t>and</a:t>
            </a:r>
            <a:r>
              <a:rPr lang="ru-RU" sz="1400" dirty="0"/>
              <a:t> возвращает </a:t>
            </a:r>
            <a:r>
              <a:rPr lang="ru-RU" sz="1400" dirty="0" err="1"/>
              <a:t>True</a:t>
            </a:r>
            <a:r>
              <a:rPr lang="ru-RU" sz="1400" dirty="0"/>
              <a:t>, если оба операнда истинны.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dirty="0" err="1"/>
              <a:t>or</a:t>
            </a:r>
            <a:r>
              <a:rPr lang="ru-RU" sz="1400" dirty="0"/>
              <a:t> возвращает </a:t>
            </a:r>
            <a:r>
              <a:rPr lang="ru-RU" sz="1400" dirty="0" err="1"/>
              <a:t>True</a:t>
            </a:r>
            <a:r>
              <a:rPr lang="ru-RU" sz="1400" dirty="0"/>
              <a:t>, если хотя бы один из операндов истинен.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dirty="0" err="1"/>
              <a:t>not</a:t>
            </a:r>
            <a:r>
              <a:rPr lang="ru-RU" sz="1400" dirty="0"/>
              <a:t> возвращает </a:t>
            </a:r>
            <a:r>
              <a:rPr lang="ru-RU" sz="1400" dirty="0" err="1"/>
              <a:t>True</a:t>
            </a:r>
            <a:r>
              <a:rPr lang="ru-RU" sz="1400" dirty="0"/>
              <a:t>, если операнд ложен.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BC26EC-0849-FE54-0C42-FEAC3CC7629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Логические операции в </a:t>
            </a:r>
            <a:r>
              <a:rPr lang="en-US" dirty="0"/>
              <a:t>Python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57CB37-C04D-4CCA-AD12-3EC916B2C40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4318" r="4318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227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5182B-8349-7238-6BBF-47BBE1A5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E30808-DB9A-0E28-A9ED-53EAF5FDBC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Примеры кода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39A51D-5040-6F68-563C-25D9FAA70A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100" b="1" dirty="0"/>
              <a:t>Математический порядок операций (PEMDAS): </a:t>
            </a:r>
            <a:r>
              <a:rPr lang="ru-RU" sz="1100" dirty="0"/>
              <a:t>Python следует стандартному математическому порядку операций, известному как PEMDAS (скобки, степени, умножение и деление, сложение и вычитание).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100" b="1" dirty="0"/>
              <a:t>Ошибка </a:t>
            </a:r>
            <a:r>
              <a:rPr lang="ru-RU" sz="1100" b="1" dirty="0" err="1"/>
              <a:t>ZeroDivisionError</a:t>
            </a:r>
            <a:r>
              <a:rPr lang="ru-RU" sz="1100" b="1" dirty="0"/>
              <a:t>:</a:t>
            </a:r>
            <a:r>
              <a:rPr lang="ru-RU" sz="1100" dirty="0"/>
              <a:t> При попытке деления на ноль Python выбрасывает исключение </a:t>
            </a:r>
            <a:r>
              <a:rPr lang="ru-RU" sz="1100" dirty="0" err="1"/>
              <a:t>ZeroDivisionError</a:t>
            </a:r>
            <a:r>
              <a:rPr lang="ru-RU" sz="1100" dirty="0"/>
              <a:t>. Это необходимо учитывать и обрабатывать в коде, чтобы избежать сбоев программы.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100" b="1" dirty="0"/>
              <a:t>Погрешность операций с </a:t>
            </a:r>
            <a:r>
              <a:rPr lang="ru-RU" sz="1100" b="1" dirty="0" err="1"/>
              <a:t>float</a:t>
            </a:r>
            <a:r>
              <a:rPr lang="ru-RU" sz="1100" b="1" dirty="0"/>
              <a:t>: </a:t>
            </a:r>
            <a:r>
              <a:rPr lang="ru-RU" sz="1100" dirty="0"/>
              <a:t>Из-за особенностей хранения чисел с плавающей точкой в компьютере, результаты операций могут иметь небольшую погрешность. Это особенно важно при сравнении чисел с плавающей точкой.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BC26EC-0849-FE54-0C42-FEAC3CC7629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Важные особенности и практические примеры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83E6B7-0F34-4D61-9B3E-90923E4AAEF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7695" b="-7695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728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Используемые инструменты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ru-RU" sz="1400" dirty="0"/>
              <a:t>Практические примеры работы с данными разных типов</a:t>
            </a:r>
          </a:p>
          <a:p>
            <a:pPr marL="228600" indent="-228600" algn="just">
              <a:buFont typeface="+mj-lt"/>
              <a:buAutoNum type="arabicPeriod"/>
            </a:pPr>
            <a:endParaRPr lang="ru-RU" sz="1400" dirty="0"/>
          </a:p>
          <a:p>
            <a:pPr marL="228600" indent="-228600" algn="just">
              <a:buFont typeface="+mj-lt"/>
              <a:buAutoNum type="arabicPeriod"/>
            </a:pPr>
            <a:r>
              <a:rPr lang="ru-RU" sz="1400" dirty="0"/>
              <a:t>Демонстрация форматированного ввода и вывода данных </a:t>
            </a:r>
          </a:p>
          <a:p>
            <a:pPr marL="228600" indent="-228600" algn="just">
              <a:buFont typeface="+mj-lt"/>
              <a:buAutoNum type="arabicPeriod"/>
            </a:pPr>
            <a:endParaRPr lang="ru-RU" sz="1400" dirty="0"/>
          </a:p>
          <a:p>
            <a:pPr marL="228600" indent="-228600" algn="just">
              <a:buFont typeface="+mj-lt"/>
              <a:buAutoNum type="arabicPeriod"/>
            </a:pPr>
            <a:r>
              <a:rPr lang="ru-RU" sz="1400" dirty="0"/>
              <a:t>Применение математических операций</a:t>
            </a:r>
          </a:p>
          <a:p>
            <a:pPr marL="228600" indent="-228600" algn="just">
              <a:buFont typeface="+mj-lt"/>
              <a:buAutoNum type="arabicPeriod"/>
            </a:pPr>
            <a:endParaRPr lang="ru-RU" sz="1400" dirty="0"/>
          </a:p>
          <a:p>
            <a:r>
              <a:rPr lang="ru-RU" sz="1400" dirty="0"/>
              <a:t>и многое другое…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Подготовка к практической части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D8B378-A50C-45D1-AA4D-258B85D7D16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46378" r="-46378"/>
          <a:stretch/>
        </p:blipFill>
        <p:spPr/>
      </p:pic>
    </p:spTree>
    <p:extLst>
      <p:ext uri="{BB962C8B-B14F-4D97-AF65-F5344CB8AC3E}">
        <p14:creationId xmlns:p14="http://schemas.microsoft.com/office/powerpoint/2010/main" val="1092726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C5C677-204A-3346-8E1F-1F83D4386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В этом разделе мы рассмотрим базовые структуры данных в </a:t>
            </a:r>
            <a:r>
              <a:rPr lang="en-US" dirty="0"/>
              <a:t>Python</a:t>
            </a:r>
            <a:r>
              <a:rPr lang="ru-RU" dirty="0"/>
              <a:t>, их характеристики и области применения. Практическая часть включает работу со списками, кортежами, словарями и множествами, что позволит вам лучше понять, как использовать эти структуры для решения реальных задач.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E34542-3A6D-764D-8C1F-E60F1FEDC6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Раздел 3. Структуры данных</a:t>
            </a:r>
          </a:p>
        </p:txBody>
      </p:sp>
      <p:pic>
        <p:nvPicPr>
          <p:cNvPr id="17410" name="Picture 2" descr="Data Structures in Python - Types and Examples (A Complete Guide)">
            <a:extLst>
              <a:ext uri="{FF2B5EF4-FFF2-40B4-BE49-F238E27FC236}">
                <a16:creationId xmlns:a16="http://schemas.microsoft.com/office/drawing/2014/main" id="{62DA083A-AAD6-4FE4-802F-A07BF68787C8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60" r="-1776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36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E59AB-A671-A2CF-83B3-A19F2EC3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E20598-37E7-3510-B89D-9F2DFD387E9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Код с примерами создания списка и базовыми операциями над ним.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D72FC6-9822-4598-80EC-86F9426A8D8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3970" r="4958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79EAA0D-B7CC-850E-BE8F-80C71A88D7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Список</a:t>
            </a:r>
            <a:r>
              <a:rPr lang="ru-RU" dirty="0"/>
              <a:t> — это </a:t>
            </a:r>
            <a:r>
              <a:rPr lang="ru-RU" b="1" dirty="0"/>
              <a:t>изменяемая</a:t>
            </a:r>
            <a:r>
              <a:rPr lang="ru-RU" dirty="0"/>
              <a:t> </a:t>
            </a:r>
            <a:r>
              <a:rPr lang="ru-RU" b="1" dirty="0"/>
              <a:t>упорядоченная</a:t>
            </a:r>
            <a:r>
              <a:rPr lang="ru-RU" dirty="0"/>
              <a:t> коллекция элементов.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Изменяемость: </a:t>
            </a:r>
            <a:r>
              <a:rPr lang="ru-RU" dirty="0"/>
              <a:t>Возможность добавлять, удалять и изменять элементы.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Индексация: </a:t>
            </a:r>
            <a:r>
              <a:rPr lang="ru-RU" dirty="0"/>
              <a:t>Доступ к элементам по индексу.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Динамический размер: </a:t>
            </a:r>
            <a:r>
              <a:rPr lang="ru-RU" dirty="0"/>
              <a:t>Автоматическое изменение размера.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Разнородность: </a:t>
            </a:r>
            <a:r>
              <a:rPr lang="ru-RU" dirty="0"/>
              <a:t>Поддержка элементов разных типов.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Поддержка срезов: </a:t>
            </a:r>
            <a:r>
              <a:rPr lang="ru-RU" dirty="0"/>
              <a:t>Извлечение частей списка.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0E6B2D-9DAE-E047-8D52-A2C56B4B3A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Списки (</a:t>
            </a:r>
            <a:r>
              <a:rPr lang="en" dirty="0"/>
              <a:t>Lists)</a:t>
            </a:r>
          </a:p>
        </p:txBody>
      </p:sp>
    </p:spTree>
    <p:extLst>
      <p:ext uri="{BB962C8B-B14F-4D97-AF65-F5344CB8AC3E}">
        <p14:creationId xmlns:p14="http://schemas.microsoft.com/office/powerpoint/2010/main" val="419679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50C3-9739-C710-3990-A53FD75D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6E02C38-050C-C4A2-CC52-D224FDD6B7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Код с примерами создания кортежа и базовыми операциями над ним.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6FB38-90F2-44E1-B61A-3E1B28C319D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3154" r="3154"/>
          <a:stretch/>
        </p:blipFill>
        <p:spPr>
          <a:prstGeom prst="roundRect">
            <a:avLst>
              <a:gd name="adj" fmla="val 76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7874D83-DE9E-F0B1-21B0-DB02816756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anchor="t">
            <a:normAutofit/>
          </a:bodyPr>
          <a:lstStyle/>
          <a:p>
            <a:r>
              <a:rPr lang="ru-RU" sz="1100" b="1" dirty="0"/>
              <a:t>Кортеж</a:t>
            </a:r>
            <a:r>
              <a:rPr lang="ru-RU" sz="1100" dirty="0"/>
              <a:t> — это </a:t>
            </a:r>
            <a:r>
              <a:rPr lang="ru-RU" sz="1100" b="1" dirty="0"/>
              <a:t>неизменяемая упорядоченная</a:t>
            </a:r>
            <a:r>
              <a:rPr lang="ru-RU" sz="1100" dirty="0"/>
              <a:t> коллекция элементов.</a:t>
            </a:r>
          </a:p>
          <a:p>
            <a:endParaRPr lang="ru-RU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Неизменяемость: </a:t>
            </a:r>
            <a:r>
              <a:rPr lang="ru-RU" sz="1100" dirty="0"/>
              <a:t>Невозможность изменить после создания.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Эффективность памяти: </a:t>
            </a:r>
            <a:r>
              <a:rPr lang="ru-RU" sz="1100" dirty="0"/>
              <a:t>Меньше памяти по сравнению со списками.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Быстрая обработка: </a:t>
            </a:r>
            <a:r>
              <a:rPr lang="ru-RU" sz="1100" dirty="0"/>
              <a:t>Оптимизированы для быстродействия.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08A51A-2A13-B22B-3A2F-D29A7CE11F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Кортежи (</a:t>
            </a:r>
            <a:r>
              <a:rPr lang="en" dirty="0"/>
              <a:t>Tuples)</a:t>
            </a:r>
          </a:p>
        </p:txBody>
      </p:sp>
    </p:spTree>
    <p:extLst>
      <p:ext uri="{BB962C8B-B14F-4D97-AF65-F5344CB8AC3E}">
        <p14:creationId xmlns:p14="http://schemas.microsoft.com/office/powerpoint/2010/main" val="1560142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5B80-874E-8637-692E-B57505D87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1B26393-6D24-F28A-AFDD-387CECF0F9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Код с примерами создания словаря и базовыми операциями над ним.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865CD4-C91C-8458-B3E8-415E0C7A74E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Словарь</a:t>
            </a:r>
            <a:r>
              <a:rPr lang="ru-RU" dirty="0"/>
              <a:t> — это </a:t>
            </a:r>
            <a:r>
              <a:rPr lang="ru-RU" b="1" dirty="0"/>
              <a:t>изменяемая неупорядоченная</a:t>
            </a:r>
            <a:r>
              <a:rPr lang="ru-RU" dirty="0"/>
              <a:t> коллекция пар "ключ-значение".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Уникальные ключи: </a:t>
            </a:r>
            <a:r>
              <a:rPr lang="ru-RU" dirty="0"/>
              <a:t>Каждый ключ должен быть уникальным и неизменяемым.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Произвольные типы значений:</a:t>
            </a:r>
            <a:r>
              <a:rPr lang="ru-RU" dirty="0"/>
              <a:t> Значения могут быть любого типа.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Быстрый доступ: </a:t>
            </a:r>
            <a:r>
              <a:rPr lang="ru-RU" dirty="0"/>
              <a:t>Доступ по ключу.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Изменяемость:</a:t>
            </a:r>
            <a:r>
              <a:rPr lang="ru-RU" dirty="0"/>
              <a:t> Возможность изменения пар ключ-значение.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Отсутствие порядка:</a:t>
            </a:r>
            <a:r>
              <a:rPr lang="ru-RU" dirty="0"/>
              <a:t> Порядок элементов не гарантируется.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32A2FE-A458-D275-7082-4D1E4F47D1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Словари (</a:t>
            </a:r>
            <a:r>
              <a:rPr lang="en" dirty="0"/>
              <a:t>Dictionaries)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1F6C29-2B06-49F1-A2D8-B09C7CDC357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3276" t="-531" r="8276" b="531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174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1ED7-E2AF-F130-C2D2-324BDBE1D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A4EB26-30D0-CD50-CEDD-14933912B81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Скриншот кода с примерами списков.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15934-9E6A-4026-8ADB-F67B5A9BDDC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4084" r="4084"/>
          <a:stretch/>
        </p:blipFill>
        <p:spPr>
          <a:prstGeom prst="roundRect">
            <a:avLst>
              <a:gd name="adj" fmla="val 76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A86F22E-5B41-AF28-1099-885162427C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Множество</a:t>
            </a:r>
            <a:r>
              <a:rPr lang="ru-RU" dirty="0"/>
              <a:t> — это </a:t>
            </a:r>
            <a:r>
              <a:rPr lang="ru-RU" b="1" dirty="0"/>
              <a:t>изменяемая неупорядоченная</a:t>
            </a:r>
            <a:r>
              <a:rPr lang="ru-RU" dirty="0"/>
              <a:t> коллекция уникальных элементов.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Уникальность элементов: </a:t>
            </a:r>
            <a:r>
              <a:rPr lang="ru-RU" dirty="0"/>
              <a:t>Все элементы уникальны.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Быстрый поиск: </a:t>
            </a:r>
            <a:r>
              <a:rPr lang="ru-RU" dirty="0"/>
              <a:t>Оптимизированы для проверки наличия.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Математические операции:</a:t>
            </a:r>
            <a:r>
              <a:rPr lang="ru-RU" dirty="0"/>
              <a:t> Поддержка объединения, пересечения и разности.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Неупорядоченность:</a:t>
            </a:r>
            <a:r>
              <a:rPr lang="ru-RU" dirty="0"/>
              <a:t> Порядок элементов не важен.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Изменяемость:</a:t>
            </a:r>
            <a:r>
              <a:rPr lang="ru-RU" dirty="0"/>
              <a:t> Возможность добавления и удаления элементов.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334041-A21B-8C49-AEAC-085BBEE21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Множества (</a:t>
            </a:r>
            <a:r>
              <a:rPr lang="en" dirty="0"/>
              <a:t>Sets)</a:t>
            </a:r>
          </a:p>
        </p:txBody>
      </p:sp>
    </p:spTree>
    <p:extLst>
      <p:ext uri="{BB962C8B-B14F-4D97-AF65-F5344CB8AC3E}">
        <p14:creationId xmlns:p14="http://schemas.microsoft.com/office/powerpoint/2010/main" val="2071616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6D0D-7D59-F288-FC90-493FA45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2D1C4D-8DD7-33B5-D4B4-778B8FC396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Выбирайте структуру, которая лучше всего подходит для ваших конкретных задач!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BE55AE-9623-1A40-7121-D3DB62535B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При выборе структуры данных важно учитывать задачи, которые вы хотите решить:</a:t>
            </a:r>
          </a:p>
          <a:p>
            <a:endParaRPr lang="ru-R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Списки: </a:t>
            </a:r>
            <a:r>
              <a:rPr lang="ru-RU" dirty="0"/>
              <a:t>когда важен порядок и возможность изменения данных.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Кортежи: </a:t>
            </a:r>
            <a:r>
              <a:rPr lang="ru-RU" dirty="0"/>
              <a:t>для неизменяемых последовательностей.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Словари: </a:t>
            </a:r>
            <a:r>
              <a:rPr lang="ru-RU" dirty="0"/>
              <a:t>для связи данных через ключи.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Множества: </a:t>
            </a:r>
            <a:r>
              <a:rPr lang="ru-RU" dirty="0"/>
              <a:t>для работы с уникальными элементами.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A1734B-747B-0CCA-845D-59949050AD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Выбор структуры данных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9B6B16-5299-41C6-AEBE-1669D38A3C8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6981" b="-6981"/>
          <a:stretch/>
        </p:blipFill>
        <p:spPr>
          <a:prstGeom prst="roundRect">
            <a:avLst>
              <a:gd name="adj" fmla="val 7630"/>
            </a:avLst>
          </a:prstGeom>
          <a:solidFill>
            <a:srgbClr val="F9F9F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891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Используемые инструменты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400" dirty="0"/>
              <a:t>Практические примеры работы со структурами данных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Списки: создание, и модификации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Кортежи: создание, особенности работы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Словари: работа с парами «ключ-значение»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Множества: операции объединения, пересечения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Подготовка к практической части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A9B8F7-CFCA-4F2C-B60A-BE091F81753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l="19356" r="19356"/>
          <a:stretch>
            <a:fillRect/>
          </a:stretch>
        </p:blipFill>
        <p:spPr>
          <a:xfrm>
            <a:off x="3206750" y="969963"/>
            <a:ext cx="2636838" cy="2649537"/>
          </a:xfrm>
        </p:spPr>
      </p:pic>
    </p:spTree>
    <p:extLst>
      <p:ext uri="{BB962C8B-B14F-4D97-AF65-F5344CB8AC3E}">
        <p14:creationId xmlns:p14="http://schemas.microsoft.com/office/powerpoint/2010/main" val="220816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D05E2-EFD7-7CC5-8B0E-DA1CB669B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D43F72E-6CFD-D93F-FBA2-36AAC610E8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Логотип сериала «Летающий цирк Монти </a:t>
            </a:r>
            <a:r>
              <a:rPr lang="ru-RU" dirty="0" err="1"/>
              <a:t>Пайтона</a:t>
            </a:r>
            <a:r>
              <a:rPr lang="ru-RU" dirty="0"/>
              <a:t>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1AABB-9FC8-CCB4-A881-B4D71C634B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dirty="0"/>
              <a:t>Название языка – от комедийного сериала «Летающий цирк Монти </a:t>
            </a:r>
            <a:r>
              <a:rPr lang="ru-RU" sz="1400" dirty="0" err="1"/>
              <a:t>Пайтона</a:t>
            </a:r>
            <a:r>
              <a:rPr lang="ru-RU" sz="1400" dirty="0"/>
              <a:t>».</a:t>
            </a:r>
          </a:p>
          <a:p>
            <a:pPr marL="171450" indent="-171450" algn="just">
              <a:buFontTx/>
              <a:buChar char="-"/>
            </a:pPr>
            <a:endParaRPr lang="ru-RU" sz="1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dirty="0"/>
              <a:t>«Программирование должно быть приятным и веселым.»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2347BD-B610-7826-DEC6-25A8ACB061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Название и философия </a:t>
            </a:r>
            <a:r>
              <a:rPr lang="en" dirty="0"/>
              <a:t>Python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D79C3F-BA1E-4398-9E93-00DF5865C07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23178" r="-23178"/>
          <a:stretch/>
        </p:blipFill>
        <p:spPr>
          <a:xfrm>
            <a:off x="3206750" y="969963"/>
            <a:ext cx="2636838" cy="264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043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C5C677-204A-3346-8E1F-1F83D4386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just" defTabSz="447675"/>
            <a:r>
              <a:rPr lang="ru-RU" dirty="0"/>
              <a:t>	В этом разделе мы рассмотрим условные операторы, такие как </a:t>
            </a:r>
            <a:r>
              <a:rPr lang="ru-RU" i="1" dirty="0" err="1"/>
              <a:t>if</a:t>
            </a:r>
            <a:r>
              <a:rPr lang="ru-RU" dirty="0"/>
              <a:t>, </a:t>
            </a:r>
            <a:r>
              <a:rPr lang="ru-RU" i="1" dirty="0" err="1"/>
              <a:t>elif</a:t>
            </a:r>
            <a:r>
              <a:rPr lang="ru-RU" dirty="0"/>
              <a:t>, </a:t>
            </a:r>
            <a:r>
              <a:rPr lang="ru-RU" i="1" dirty="0" err="1"/>
              <a:t>else</a:t>
            </a:r>
            <a:r>
              <a:rPr lang="ru-RU" dirty="0"/>
              <a:t>, и циклы </a:t>
            </a:r>
            <a:r>
              <a:rPr lang="ru-RU" i="1" dirty="0" err="1"/>
              <a:t>for</a:t>
            </a:r>
            <a:r>
              <a:rPr lang="ru-RU" dirty="0"/>
              <a:t> и </a:t>
            </a:r>
            <a:r>
              <a:rPr lang="ru-RU" i="1" dirty="0" err="1"/>
              <a:t>while</a:t>
            </a:r>
            <a:r>
              <a:rPr lang="ru-RU" dirty="0"/>
              <a:t>. Мы также рассмотрим, как использовать операторы управления циклами </a:t>
            </a:r>
            <a:r>
              <a:rPr lang="ru-RU" i="1" dirty="0" err="1"/>
              <a:t>break</a:t>
            </a:r>
            <a:r>
              <a:rPr lang="ru-RU" i="1" dirty="0"/>
              <a:t>, </a:t>
            </a:r>
            <a:r>
              <a:rPr lang="ru-RU" i="1" dirty="0" err="1"/>
              <a:t>continue</a:t>
            </a:r>
            <a:r>
              <a:rPr lang="ru-RU" i="1" dirty="0"/>
              <a:t>, </a:t>
            </a:r>
            <a:r>
              <a:rPr lang="ru-RU" i="1" dirty="0" err="1"/>
              <a:t>pass</a:t>
            </a:r>
            <a:r>
              <a:rPr lang="ru-RU" dirty="0"/>
              <a:t> и как обрабатывать исключения с помощью </a:t>
            </a:r>
            <a:r>
              <a:rPr lang="ru-RU" i="1" dirty="0" err="1"/>
              <a:t>try</a:t>
            </a:r>
            <a:r>
              <a:rPr lang="ru-RU" i="1" dirty="0"/>
              <a:t>, </a:t>
            </a:r>
            <a:r>
              <a:rPr lang="ru-RU" i="1" dirty="0" err="1"/>
              <a:t>except</a:t>
            </a:r>
            <a:r>
              <a:rPr lang="ru-RU" i="1" dirty="0"/>
              <a:t>, </a:t>
            </a:r>
            <a:r>
              <a:rPr lang="ru-RU" i="1" dirty="0" err="1"/>
              <a:t>else</a:t>
            </a:r>
            <a:r>
              <a:rPr lang="ru-RU" i="1" dirty="0"/>
              <a:t>, </a:t>
            </a:r>
            <a:r>
              <a:rPr lang="ru-RU" i="1" dirty="0" err="1"/>
              <a:t>finally</a:t>
            </a:r>
            <a:r>
              <a:rPr lang="ru-RU" dirty="0"/>
              <a:t>. Эти знания помогут вам создавать надежные и гибкие программы.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E34542-3A6D-764D-8C1F-E60F1FEDC6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Раздел </a:t>
            </a:r>
            <a:r>
              <a:rPr lang="en-US" dirty="0"/>
              <a:t>4</a:t>
            </a:r>
            <a:r>
              <a:rPr lang="ru-RU" dirty="0"/>
              <a:t>. Управляющие конструкции и обработка исключений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911A5A-086B-4765-90BE-CD6015162BD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93" r="-93"/>
          <a:stretch/>
        </p:blipFill>
        <p:spPr/>
      </p:pic>
    </p:spTree>
    <p:extLst>
      <p:ext uri="{BB962C8B-B14F-4D97-AF65-F5344CB8AC3E}">
        <p14:creationId xmlns:p14="http://schemas.microsoft.com/office/powerpoint/2010/main" val="3394038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FB3FB76-C940-B049-B82B-B9CDC92D5C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Условные операторы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508708-ECC0-9945-94EF-957B0C9B7B6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/>
              <a:t>if</a:t>
            </a:r>
            <a:r>
              <a:rPr lang="ru-RU" dirty="0"/>
              <a:t> (если)</a:t>
            </a:r>
            <a:r>
              <a:rPr lang="en-US" dirty="0"/>
              <a:t>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0D7B62-DE78-204F-9763-CB4A701190E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Начальная проверка условия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b="1" dirty="0"/>
              <a:t>Выполняется первым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Обязательный элемент условной конструкции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7DEAD5-3A43-4A46-829D-A44F25FEC84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elif</a:t>
            </a:r>
            <a:r>
              <a:rPr lang="en-US" dirty="0"/>
              <a:t> (</a:t>
            </a:r>
            <a:r>
              <a:rPr lang="ru-RU" dirty="0"/>
              <a:t>иначе-если):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41C335F-F1FE-9C4F-BC07-C00E22202B7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Дополнительные условия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Проверяются после </a:t>
            </a:r>
            <a:r>
              <a:rPr lang="ru-RU" dirty="0" err="1"/>
              <a:t>if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Может быть несколько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Выполняется только если предыдущие условия ложны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B062A14-5DE2-1348-8F06-23C3151685E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/>
              <a:t>else (</a:t>
            </a:r>
            <a:r>
              <a:rPr lang="ru-RU" dirty="0"/>
              <a:t>иначе):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DBC65F-6CAC-E046-869C-5ABDC6F8F4B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Действие по умолчанию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Выполняется, если все условия ложны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Необязательный элемент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/>
              <a:t>Всегда последний в конструкции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2895812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370D4-6A73-EBFD-4318-1E295220B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1A57AB-5E5E-D97C-348D-6857FE6074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Блок-схема, иллюстрирующая структуру условного оператора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C62787-5615-96A9-2FD3-6D34CD0297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dirty="0"/>
              <a:t>Код программы, иллюстрирующий пример использования условного оператора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68C85-5D77-4C7E-9910-74658D9DD6D4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-5555" b="-5555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8D076A18-5AE2-F3B8-AD25-254BC98EF3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Базовое ветвление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8CCCBB-2966-4348-A3EE-9E0098290D5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t="-25988" b="-25988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246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6A38-EE0D-715B-8B2C-68DBD4C5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291471-481E-68B5-D43D-24F932E576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1400" dirty="0"/>
              <a:t>Блок-схема, иллюстрирующая множественное ветвление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CF423E-930C-8F12-40E3-3B8EC17840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Код программы, иллюстрирующий пример множественного ветвления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CB220CB-0260-429F-1897-38F942A0F9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Множественное ветвление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45165B-0F91-4089-8F0F-60436BCFED94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-14436" b="-14436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2145AE-82B0-4F68-8FD2-EBF9F111C30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-2507" r="-2507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891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971E694-394F-4F0A-ADD5-157D4EB8AC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sz="1200" dirty="0"/>
              <a:t>Блок-схема, иллюстрирующая </a:t>
            </a:r>
            <a:r>
              <a:rPr lang="ru-RU" dirty="0"/>
              <a:t>вложенные условия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827BC5-47AF-4BF5-B212-3A15761C315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l="1321" r="1321"/>
          <a:stretch>
            <a:fillRect/>
          </a:stretch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DC4BDC1-95DE-4723-AD42-8304B2AB88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algn="ctr"/>
            <a:r>
              <a:rPr lang="ru-RU" dirty="0"/>
              <a:t>Код программы, иллюстрирующий пример вложенных условий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088375-68C0-450D-B03E-11827E17AEB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3321" t="-7118" r="2816" b="-9297"/>
          <a:stretch/>
        </p:blipFill>
        <p:spPr>
          <a:xfrm>
            <a:off x="273616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96BA797F-8A68-4778-88F5-F788D7BB3C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Вложенные условия</a:t>
            </a:r>
          </a:p>
        </p:txBody>
      </p:sp>
    </p:spTree>
    <p:extLst>
      <p:ext uri="{BB962C8B-B14F-4D97-AF65-F5344CB8AC3E}">
        <p14:creationId xmlns:p14="http://schemas.microsoft.com/office/powerpoint/2010/main" val="1049244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6D0D-7D59-F288-FC90-493FA45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2D1C4D-8DD7-33B5-D4B4-778B8FC396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200" dirty="0"/>
              <a:t>Блок-схема, иллюстрирующая </a:t>
            </a:r>
            <a:r>
              <a:rPr lang="ru-RU" dirty="0"/>
              <a:t>цикл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BE55AE-9623-1A40-7121-D3DB62535B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sz="1100" b="1" dirty="0"/>
              <a:t>Цикл</a:t>
            </a:r>
            <a:r>
              <a:rPr lang="ru-RU" sz="1100" dirty="0"/>
              <a:t> — это управляющая конструкция, которая позволяет многократно выполнять набор инструкций.</a:t>
            </a:r>
          </a:p>
          <a:p>
            <a:endParaRPr lang="ru-RU" sz="1100" dirty="0"/>
          </a:p>
          <a:p>
            <a:r>
              <a:rPr lang="ru-RU" sz="1100" b="1" dirty="0"/>
              <a:t>Основные виды циклов: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For:</a:t>
            </a:r>
            <a:r>
              <a:rPr lang="ru-RU" sz="1100" dirty="0"/>
              <a:t> для перебора последовательности элементов (списков, строк, диапазонов)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While:</a:t>
            </a:r>
            <a:r>
              <a:rPr lang="ru-RU" sz="1100" dirty="0"/>
              <a:t> выполняется до тех пор, пока условие истинно</a:t>
            </a:r>
          </a:p>
          <a:p>
            <a:endParaRPr lang="ru-RU" sz="1100" dirty="0"/>
          </a:p>
          <a:p>
            <a:r>
              <a:rPr lang="ru-RU" sz="1100" b="1" dirty="0"/>
              <a:t>Применение циклов:</a:t>
            </a:r>
          </a:p>
          <a:p>
            <a:endParaRPr lang="ru-RU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Обработка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Автоматизация повторяющихся действий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Перебор элементов коллекций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Выполнение кода при определённых условиях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Циклы — основной инструмент для автоматизации повторяющихся действий в программировании.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A1734B-747B-0CCA-845D-59949050AD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Циклы</a:t>
            </a:r>
          </a:p>
        </p:txBody>
      </p:sp>
      <p:pic>
        <p:nvPicPr>
          <p:cNvPr id="2050" name="Picture 2" descr="Программирование для начинающих \ 3.1. Цикл for">
            <a:extLst>
              <a:ext uri="{FF2B5EF4-FFF2-40B4-BE49-F238E27FC236}">
                <a16:creationId xmlns:a16="http://schemas.microsoft.com/office/drawing/2014/main" id="{283D2F08-D081-4785-983B-14F8C875EB47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0483" r="1593" b="-8227"/>
          <a:stretch/>
        </p:blipFill>
        <p:spPr bwMode="auto"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620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0234-642F-355D-009F-8CA5EFE3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BB0D117-5913-9607-EFD0-726C246E5E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ru-RU" b="1" dirty="0"/>
              <a:t>Цикл </a:t>
            </a:r>
            <a:r>
              <a:rPr lang="en-US" b="1" dirty="0"/>
              <a:t>w</a:t>
            </a:r>
            <a:r>
              <a:rPr lang="ru-RU" b="1" dirty="0" err="1"/>
              <a:t>hile</a:t>
            </a:r>
            <a:r>
              <a:rPr lang="ru-RU" dirty="0"/>
              <a:t>: применяется когда количество повторений заранее неизвестно и зависит от условия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677DB3-A8C9-2272-9332-66F1FCB88E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b="1" dirty="0"/>
              <a:t>Цикл </a:t>
            </a:r>
            <a:r>
              <a:rPr lang="en-US" b="1" dirty="0"/>
              <a:t>f</a:t>
            </a:r>
            <a:r>
              <a:rPr lang="ru-RU" b="1" dirty="0" err="1"/>
              <a:t>or</a:t>
            </a:r>
            <a:r>
              <a:rPr lang="ru-RU" dirty="0"/>
              <a:t>: используется когда известно количество повторений или нужно перебрать элементы</a:t>
            </a:r>
            <a:endParaRPr lang="en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469AC0F-A578-F41D-DAA2-BD4CBC13DD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Практические примеры циклов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7613917-CC6B-4E46-8F3E-F5A918EDBCC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70" r="70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D5E959-38BF-437E-B439-44E6C427A6F4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-4003" b="-4003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649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0234-642F-355D-009F-8CA5EFE3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BB0D117-5913-9607-EFD0-726C246E5E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ru-RU" sz="1100" b="1" dirty="0"/>
              <a:t>Цикл </a:t>
            </a:r>
            <a:r>
              <a:rPr lang="en-US" sz="1100" b="1" dirty="0"/>
              <a:t>w</a:t>
            </a:r>
            <a:r>
              <a:rPr lang="ru-RU" sz="1100" b="1" dirty="0" err="1"/>
              <a:t>hile</a:t>
            </a:r>
            <a:r>
              <a:rPr lang="ru-RU" sz="1100" dirty="0"/>
              <a:t>: запрашивает пароль, пока не будет введен правильный. Количество попыток заранее неизвестно.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677DB3-A8C9-2272-9332-66F1FCB88E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ru-RU" sz="1100" b="1" dirty="0"/>
              <a:t>Цикл </a:t>
            </a:r>
            <a:r>
              <a:rPr lang="en-US" sz="1100" b="1" dirty="0"/>
              <a:t>f</a:t>
            </a:r>
            <a:r>
              <a:rPr lang="ru-RU" sz="1100" b="1" dirty="0" err="1"/>
              <a:t>or</a:t>
            </a:r>
            <a:r>
              <a:rPr lang="ru-RU" sz="1100" dirty="0"/>
              <a:t>: в нашем примере он проходит по каждой букве слова «программирование» и подсчитывает количество гласных.</a:t>
            </a:r>
            <a:endParaRPr lang="en" sz="11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469AC0F-A578-F41D-DAA2-BD4CBC13DD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Примеры циклов для решения прикладных задач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A94A9E-6486-4788-8D3A-DE6E6E8359C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l="4368" t="-25909" r="4607" b="-25909"/>
          <a:stretch/>
        </p:blipFill>
        <p:spPr>
          <a:xfrm>
            <a:off x="273616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FDBD59F-4169-4639-AA44-74727CBE2D4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3496" t="-11876" r="4604" b="-82367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73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6D0D-7D59-F288-FC90-493FA45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2D1C4D-8DD7-33B5-D4B4-778B8FC396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200" dirty="0"/>
              <a:t>Код программы, иллюстрирующий применение операторов управления циклами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BE55AE-9623-1A40-7121-D3DB62535B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ru-RU" sz="1100" b="1" dirty="0" err="1"/>
              <a:t>break</a:t>
            </a:r>
            <a:r>
              <a:rPr lang="ru-RU" sz="11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Полностью прерывает выполнение цикла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Используется для выхода из цикла при определенном условии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Часто применяется в бесконечных циклах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r>
              <a:rPr lang="ru-RU" sz="1100" b="1" dirty="0" err="1"/>
              <a:t>continue</a:t>
            </a:r>
            <a:r>
              <a:rPr lang="ru-RU" sz="11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Пропускает текущую итерацию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Переходит к следующей итерации цикла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Полезен для фильтрации ненужных значений</a:t>
            </a:r>
          </a:p>
          <a:p>
            <a:endParaRPr lang="ru-RU" sz="1100" dirty="0"/>
          </a:p>
          <a:p>
            <a:r>
              <a:rPr lang="ru-RU" sz="1100" b="1" dirty="0" err="1"/>
              <a:t>pass</a:t>
            </a:r>
            <a:r>
              <a:rPr lang="ru-RU" sz="11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Пустая операция (заглушка)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Используется как временный код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Позволяет сохранить синтаксическую корректность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A1734B-747B-0CCA-845D-59949050AD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Операторы управления циклами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1A1B3D-EF03-4F10-B536-0BF3EA4C61E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4346" t="-6267" r="936" b="-11548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912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6D0D-7D59-F288-FC90-493FA45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2D1C4D-8DD7-33B5-D4B4-778B8FC396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200" dirty="0"/>
              <a:t>Код программы, иллюстрирующий применение операторов управления циклами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BE55AE-9623-1A40-7121-D3DB62535B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ru-RU" sz="1400" b="1" dirty="0"/>
              <a:t>Ключевые блоки:</a:t>
            </a:r>
            <a:endParaRPr lang="en-US" sz="1400" b="1" dirty="0"/>
          </a:p>
          <a:p>
            <a:pPr algn="just">
              <a:lnSpc>
                <a:spcPct val="120000"/>
              </a:lnSpc>
            </a:pPr>
            <a:endParaRPr lang="ru-RU" sz="1400" b="1" dirty="0"/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 err="1"/>
              <a:t>try</a:t>
            </a:r>
            <a:r>
              <a:rPr lang="ru-RU" sz="1400" dirty="0"/>
              <a:t>: код, где может возникнуть ошибка</a:t>
            </a:r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 err="1"/>
              <a:t>except</a:t>
            </a:r>
            <a:r>
              <a:rPr lang="ru-RU" sz="1400" dirty="0"/>
              <a:t>: обработка любых исключений</a:t>
            </a:r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 err="1"/>
              <a:t>else</a:t>
            </a:r>
            <a:r>
              <a:rPr lang="ru-RU" sz="1400" dirty="0"/>
              <a:t>: выполняется при успешном </a:t>
            </a:r>
            <a:r>
              <a:rPr lang="ru-RU" sz="1400" dirty="0" err="1"/>
              <a:t>try</a:t>
            </a:r>
            <a:endParaRPr lang="ru-RU" sz="1400" dirty="0"/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 err="1"/>
              <a:t>finally</a:t>
            </a:r>
            <a:r>
              <a:rPr lang="ru-RU" sz="1400" dirty="0"/>
              <a:t>: выполняется в любом случае</a:t>
            </a:r>
            <a:endParaRPr lang="en-US" sz="1400" dirty="0"/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algn="just">
              <a:lnSpc>
                <a:spcPct val="120000"/>
              </a:lnSpc>
            </a:pPr>
            <a:r>
              <a:rPr lang="ru-RU" sz="1400" b="1" dirty="0"/>
              <a:t>Порядок выполнения:</a:t>
            </a:r>
            <a:endParaRPr lang="en-US" sz="1400" b="1" dirty="0"/>
          </a:p>
          <a:p>
            <a:pPr algn="just">
              <a:lnSpc>
                <a:spcPct val="120000"/>
              </a:lnSpc>
            </a:pPr>
            <a:endParaRPr lang="ru-RU" sz="1400" b="1" dirty="0"/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ru-RU" sz="1400" dirty="0"/>
              <a:t>Сначала выполняется код в </a:t>
            </a:r>
            <a:r>
              <a:rPr lang="ru-RU" sz="1400" dirty="0" err="1"/>
              <a:t>try</a:t>
            </a:r>
            <a:endParaRPr lang="ru-RU" sz="1400" dirty="0"/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ru-RU" sz="1400" dirty="0"/>
              <a:t>Если ошибки нет → </a:t>
            </a:r>
            <a:r>
              <a:rPr lang="ru-RU" sz="1400" dirty="0" err="1"/>
              <a:t>else</a:t>
            </a:r>
            <a:endParaRPr lang="ru-RU" sz="1400" dirty="0"/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ru-RU" sz="1400" dirty="0"/>
              <a:t>Если есть ошибка → </a:t>
            </a:r>
            <a:r>
              <a:rPr lang="ru-RU" sz="1400" dirty="0" err="1"/>
              <a:t>except</a:t>
            </a:r>
            <a:endParaRPr lang="ru-RU" sz="1400" dirty="0"/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ru-RU" sz="1400" dirty="0"/>
              <a:t>В любом случае → </a:t>
            </a:r>
            <a:r>
              <a:rPr lang="ru-RU" sz="1400" dirty="0" err="1"/>
              <a:t>finally</a:t>
            </a: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A1734B-747B-0CCA-845D-59949050AD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Операторы управления циклами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BC4EF3-ECB5-4105-BB54-29FE17E813F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-10022" b="-10022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11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D3D12-FB55-2990-66E9-70F06FE6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B743706-F26D-04D6-18ED-6C7CA5D54B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Python 2.0 </a:t>
            </a:r>
            <a:r>
              <a:rPr lang="ru-RU" dirty="0"/>
              <a:t>вышел в 2000 году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Python 3.0 </a:t>
            </a:r>
            <a:r>
              <a:rPr lang="ru-RU" dirty="0"/>
              <a:t>появился в 2008 году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Поддержка </a:t>
            </a:r>
            <a:r>
              <a:rPr lang="en" dirty="0"/>
              <a:t>Python 2 </a:t>
            </a:r>
            <a:r>
              <a:rPr lang="ru-RU" dirty="0"/>
              <a:t>завершилась в 2020 году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6F119B-E5CB-5F79-98C0-B04AD06386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Этапы развития </a:t>
            </a:r>
            <a:r>
              <a:rPr lang="en" dirty="0"/>
              <a:t>Python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99362-4653-4C64-993E-526879D64D6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3011" r="-13011"/>
          <a:stretch/>
        </p:blipFill>
        <p:spPr>
          <a:xfrm>
            <a:off x="273050" y="969963"/>
            <a:ext cx="5570538" cy="2214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bg1"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4646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Используемые инструменты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400" dirty="0"/>
              <a:t>Практические примеры работы со структурами данных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Списки: создание, методы </a:t>
            </a:r>
            <a:r>
              <a:rPr lang="ru-RU" sz="1400" dirty="0" err="1"/>
              <a:t>append</a:t>
            </a:r>
            <a:r>
              <a:rPr lang="ru-RU" sz="1400" dirty="0"/>
              <a:t>(), </a:t>
            </a:r>
            <a:r>
              <a:rPr lang="ru-RU" sz="1400" dirty="0" err="1"/>
              <a:t>remove</a:t>
            </a:r>
            <a:r>
              <a:rPr lang="ru-RU" sz="1400" dirty="0"/>
              <a:t>(), </a:t>
            </a:r>
            <a:r>
              <a:rPr lang="ru-RU" sz="1400" dirty="0" err="1"/>
              <a:t>sort</a:t>
            </a:r>
            <a:r>
              <a:rPr lang="ru-RU" sz="1400" dirty="0"/>
              <a:t>()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Кортежи: создание, особенности работы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Словари: работа с парами «ключ-значение»</a:t>
            </a:r>
          </a:p>
          <a:p>
            <a:pPr marL="228600" indent="-228600">
              <a:buFont typeface="+mj-lt"/>
              <a:buAutoNum type="arabicPeriod"/>
            </a:pPr>
            <a:endParaRPr lang="ru-RU" sz="1400" dirty="0"/>
          </a:p>
          <a:p>
            <a:pPr marL="228600" indent="-228600">
              <a:buFont typeface="+mj-lt"/>
              <a:buAutoNum type="arabicPeriod"/>
            </a:pPr>
            <a:r>
              <a:rPr lang="ru-RU" sz="1400" dirty="0"/>
              <a:t>Множества: операции объединения, пересечения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Подготовка к практической части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A9B8F7-CFCA-4F2C-B60A-BE091F81753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l="19356" r="19356"/>
          <a:stretch>
            <a:fillRect/>
          </a:stretch>
        </p:blipFill>
        <p:spPr>
          <a:xfrm>
            <a:off x="3206750" y="969963"/>
            <a:ext cx="2636838" cy="2649537"/>
          </a:xfrm>
        </p:spPr>
      </p:pic>
    </p:spTree>
    <p:extLst>
      <p:ext uri="{BB962C8B-B14F-4D97-AF65-F5344CB8AC3E}">
        <p14:creationId xmlns:p14="http://schemas.microsoft.com/office/powerpoint/2010/main" val="3945095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C5C677-204A-3346-8E1F-1F83D4386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В этом разделе мы рассмотрим, как функции помогают управлять сложностью программ, а модули позволяют группировать связанные функции в отдельные файлы для улучшения структуры и читаемости кода. Мы также рассмотрим области видимости переменных и научимся создавать и использовать свои модули и пакеты, что позволит нам эффективно управлять большими проектами и использовать сторонние библиотеки.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E34542-3A6D-764D-8C1F-E60F1FEDC6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Раздел </a:t>
            </a:r>
            <a:r>
              <a:rPr lang="en-US" dirty="0"/>
              <a:t>5</a:t>
            </a:r>
            <a:r>
              <a:rPr lang="ru-RU" dirty="0"/>
              <a:t>. Функции и модули</a:t>
            </a:r>
          </a:p>
        </p:txBody>
      </p:sp>
      <p:pic>
        <p:nvPicPr>
          <p:cNvPr id="18434" name="Picture 2" descr="Python Modules &amp; Packages">
            <a:extLst>
              <a:ext uri="{FF2B5EF4-FFF2-40B4-BE49-F238E27FC236}">
                <a16:creationId xmlns:a16="http://schemas.microsoft.com/office/drawing/2014/main" id="{7F721F15-8744-41CD-A8B9-1AEBB0D66EE0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4" b="-3294"/>
          <a:stretch/>
        </p:blipFill>
        <p:spPr bwMode="auto"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34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90422-66F7-7D3A-4595-5417D863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38F24FF-14D1-FD10-9735-D5570A5C97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Пример базовой функции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8E3644-2210-E923-E85B-E686043FAB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Функция - это именованный блок кода, который можно вызывать многократно. У каждой функции есть имя, может быть несколько параметров и возвращаемое значение.</a:t>
            </a:r>
          </a:p>
          <a:p>
            <a:pPr algn="just"/>
            <a:endParaRPr lang="ru-RU" dirty="0"/>
          </a:p>
          <a:p>
            <a:pPr>
              <a:lnSpc>
                <a:spcPct val="120000"/>
              </a:lnSpc>
            </a:pPr>
            <a:r>
              <a:rPr lang="ru-RU" b="1" dirty="0"/>
              <a:t>Из чего состоит: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Имя:</a:t>
            </a:r>
          </a:p>
          <a:p>
            <a:endParaRPr lang="ru-R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Как имя человека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Говорит о том, что делает функция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Параметры:</a:t>
            </a:r>
          </a:p>
          <a:p>
            <a:endParaRPr lang="ru-R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Данные для работы</a:t>
            </a:r>
          </a:p>
          <a:p>
            <a:r>
              <a:rPr lang="ru-RU" dirty="0"/>
              <a:t>(Как ингредиенты для рецепта)</a:t>
            </a:r>
          </a:p>
          <a:p>
            <a:endParaRPr lang="ru-RU" dirty="0"/>
          </a:p>
          <a:p>
            <a:r>
              <a:rPr lang="ru-RU" b="1" dirty="0"/>
              <a:t>Результат</a:t>
            </a:r>
            <a:r>
              <a:rPr lang="ru-RU" dirty="0"/>
              <a:t>: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Что получаем после работы функции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Как готовое блюдо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F6EB3A-41DC-2B55-33E9-D147B17B63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ru-RU" dirty="0"/>
              <a:t>Введение</a:t>
            </a:r>
            <a:r>
              <a:rPr lang="ru-RU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dirty="0"/>
              <a:t>в функции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AB275D-F418-47D4-AE1E-BD4AD62D145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3187" t="-25348" r="948" b="-29482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299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90422-66F7-7D3A-4595-5417D863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38F24FF-14D1-FD10-9735-D5570A5C97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100" dirty="0"/>
              <a:t>Пример функции с обязательными и необязательными параметрами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8E3644-2210-E923-E85B-E686043FAB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just"/>
            <a:r>
              <a:rPr lang="ru-RU" b="1" dirty="0"/>
              <a:t>Типы параметров:</a:t>
            </a:r>
          </a:p>
          <a:p>
            <a:pPr algn="just"/>
            <a:endParaRPr lang="ru-RU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/>
              <a:t>Обязательные - должны быть указаны всегда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/>
              <a:t>Необязательные - имеют значения по умолчанию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algn="just"/>
            <a:r>
              <a:rPr lang="ru-RU" b="1" dirty="0"/>
              <a:t>Ключевые правила:</a:t>
            </a:r>
          </a:p>
          <a:p>
            <a:pPr algn="just"/>
            <a:endParaRPr lang="ru-R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Порядок: обязательные → необязательные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Гибкость: разные варианты вызова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Удобство: стандартные значения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F6EB3A-41DC-2B55-33E9-D147B17B63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Обязательные и необязательные параметры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4C2339-72F8-4447-A5B4-F163F289577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2710" t="-78051" r="2682" b="-93157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166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90422-66F7-7D3A-4595-5417D863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38F24FF-14D1-FD10-9735-D5570A5C97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Пример функции с произвольным числом аргументов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8E3644-2210-E923-E85B-E686043FAB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b="1" dirty="0"/>
              <a:t>Специальные параметры:</a:t>
            </a:r>
          </a:p>
          <a:p>
            <a:pPr algn="just"/>
            <a:endParaRPr lang="ru-RU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/>
              <a:t>*</a:t>
            </a:r>
            <a:r>
              <a:rPr lang="ru-RU" dirty="0" err="1"/>
              <a:t>args</a:t>
            </a:r>
            <a:r>
              <a:rPr lang="ru-RU" dirty="0"/>
              <a:t> - сбор позиционных аргументов в кортеж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/>
              <a:t>**</a:t>
            </a:r>
            <a:r>
              <a:rPr lang="ru-RU" dirty="0" err="1"/>
              <a:t>kwargs</a:t>
            </a:r>
            <a:r>
              <a:rPr lang="ru-RU" dirty="0"/>
              <a:t> - сбор именованных аргументов в словарь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algn="just"/>
            <a:r>
              <a:rPr lang="ru-RU" b="1" dirty="0"/>
              <a:t>Важные моменты:</a:t>
            </a:r>
          </a:p>
          <a:p>
            <a:pPr algn="just"/>
            <a:endParaRPr lang="ru-RU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Порядок:</a:t>
            </a:r>
            <a:r>
              <a:rPr lang="ru-RU" dirty="0"/>
              <a:t> обычные параметры → *</a:t>
            </a:r>
            <a:r>
              <a:rPr lang="ru-RU" dirty="0" err="1"/>
              <a:t>args</a:t>
            </a:r>
            <a:r>
              <a:rPr lang="ru-RU" dirty="0"/>
              <a:t> → **</a:t>
            </a:r>
            <a:r>
              <a:rPr lang="ru-RU" dirty="0" err="1"/>
              <a:t>kwargs</a:t>
            </a:r>
            <a:endParaRPr lang="ru-RU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Гибкость:</a:t>
            </a:r>
            <a:r>
              <a:rPr lang="ru-RU" dirty="0"/>
              <a:t> любое число позиционных и именованных аргументов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Применение: </a:t>
            </a:r>
            <a:r>
              <a:rPr lang="ru-RU" dirty="0"/>
              <a:t>универсальные функции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F6EB3A-41DC-2B55-33E9-D147B17B63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Функции с произвольным числом аргументов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DB52EB-C987-45A6-877F-86490C4A5F0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t="-29044" b="-29044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769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87712-8585-5D4F-3FED-601614D3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014A2F-0B03-59E9-890A-A6C118094C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>
              <a:lnSpc>
                <a:spcPts val="1425"/>
              </a:lnSpc>
            </a:pPr>
            <a:r>
              <a:rPr lang="ru-RU" sz="1100" dirty="0"/>
              <a:t>Инфографика, показывающая локальные и глобальные переменные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5B3287-DC7B-4C79-B029-8B8231D77B7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3870" t="-27455" r="3447" b="-34775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030C982-E52A-51F3-C1F2-88916E52737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80000"/>
              </a:lnSpc>
            </a:pPr>
            <a:endParaRPr lang="ru-RU" sz="1000" b="1" dirty="0"/>
          </a:p>
          <a:p>
            <a:pPr algn="just">
              <a:lnSpc>
                <a:spcPct val="90000"/>
              </a:lnSpc>
            </a:pPr>
            <a:r>
              <a:rPr lang="ru-RU" sz="1000" b="1" dirty="0"/>
              <a:t>Область видимости </a:t>
            </a:r>
            <a:r>
              <a:rPr lang="ru-RU" sz="1000" dirty="0"/>
              <a:t>(</a:t>
            </a:r>
            <a:r>
              <a:rPr lang="ru-RU" sz="1000" dirty="0" err="1"/>
              <a:t>scope</a:t>
            </a:r>
            <a:r>
              <a:rPr lang="ru-RU" sz="1000" dirty="0"/>
              <a:t>) - это часть программы, где переменная доступна для использования. Она определяет жизненный цикл переменной и места в коде, откуда к ней можно обращаться.</a:t>
            </a:r>
          </a:p>
          <a:p>
            <a:pPr algn="just">
              <a:lnSpc>
                <a:spcPct val="90000"/>
              </a:lnSpc>
            </a:pPr>
            <a:endParaRPr lang="ru-RU" sz="1000" dirty="0"/>
          </a:p>
          <a:p>
            <a:pPr algn="just">
              <a:lnSpc>
                <a:spcPct val="90000"/>
              </a:lnSpc>
            </a:pPr>
            <a:r>
              <a:rPr lang="ru-RU" sz="1000" b="1" dirty="0"/>
              <a:t>Типы областей видимости:</a:t>
            </a:r>
          </a:p>
          <a:p>
            <a:pPr algn="just">
              <a:lnSpc>
                <a:spcPct val="90000"/>
              </a:lnSpc>
            </a:pPr>
            <a:endParaRPr lang="ru-RU" sz="1000" dirty="0"/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Локальная</a:t>
            </a:r>
            <a:r>
              <a:rPr lang="ru-RU" sz="1000" dirty="0"/>
              <a:t> - внутри функции</a:t>
            </a:r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Объемлющая</a:t>
            </a:r>
            <a:r>
              <a:rPr lang="ru-RU" sz="1000" dirty="0"/>
              <a:t> - во внешней функции</a:t>
            </a:r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Глобальная</a:t>
            </a:r>
            <a:r>
              <a:rPr lang="ru-RU" sz="1000" dirty="0"/>
              <a:t> - на уровне модуля</a:t>
            </a:r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Встроенная</a:t>
            </a:r>
            <a:r>
              <a:rPr lang="ru-RU" sz="1000" dirty="0"/>
              <a:t> - Python </a:t>
            </a:r>
            <a:r>
              <a:rPr lang="ru-RU" sz="1000" dirty="0" err="1"/>
              <a:t>built-in</a:t>
            </a:r>
            <a:endParaRPr lang="ru-RU" sz="1000" dirty="0"/>
          </a:p>
          <a:p>
            <a:pPr algn="just">
              <a:lnSpc>
                <a:spcPct val="90000"/>
              </a:lnSpc>
            </a:pPr>
            <a:endParaRPr lang="ru-RU" sz="1000" dirty="0"/>
          </a:p>
          <a:p>
            <a:pPr algn="just">
              <a:lnSpc>
                <a:spcPct val="90000"/>
              </a:lnSpc>
            </a:pPr>
            <a:r>
              <a:rPr lang="ru-RU" sz="1000" b="1" dirty="0"/>
              <a:t>Ключевые правила:</a:t>
            </a:r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ru-RU" sz="1000" b="1" dirty="0"/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Приоритет</a:t>
            </a:r>
            <a:r>
              <a:rPr lang="ru-RU" sz="1000" dirty="0"/>
              <a:t>: локальная &gt; объемлющая &gt; глобальная</a:t>
            </a:r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Изоляция</a:t>
            </a:r>
            <a:r>
              <a:rPr lang="ru-RU" sz="1000" dirty="0"/>
              <a:t>: внутренние области не видны снаружи</a:t>
            </a:r>
          </a:p>
          <a:p>
            <a:pPr marL="171450" indent="-1714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000" b="1" dirty="0"/>
              <a:t>Доступ</a:t>
            </a:r>
            <a:r>
              <a:rPr lang="ru-RU" sz="1000" dirty="0"/>
              <a:t>: внешние области видны внутри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28A769-E397-FBF9-C708-5F167AFF37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Области видимости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6043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E365-E3BC-D1F3-EE38-DB8E64489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7C01F5A-7353-CB8F-3EA3-58D04D172CA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sz="1200" dirty="0"/>
              <a:t>Инфографика, показывающая локальные переменные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D11AD-D9F5-4FE5-B2C9-06F115676F8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2715" t="-39076" r="952" b="-42742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634F152-18F9-07DE-6CC9-DBE3FC27E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ru-RU" b="1" dirty="0"/>
              <a:t>Локальные переменные </a:t>
            </a:r>
            <a:r>
              <a:rPr lang="ru-RU" dirty="0"/>
              <a:t>- это переменные, которые определены внутри функции и доступны только в её пределах. Они создаются при вызове функции и уничтожаются после завершения её работы.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Ключевые правила:</a:t>
            </a:r>
          </a:p>
          <a:p>
            <a:pPr algn="just"/>
            <a:endParaRPr lang="ru-RU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Изоляция</a:t>
            </a:r>
            <a:r>
              <a:rPr lang="ru-RU" dirty="0"/>
              <a:t>: локальные переменные существуют только внутри функции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Независимость</a:t>
            </a:r>
            <a:r>
              <a:rPr lang="ru-RU" dirty="0"/>
              <a:t>: каждый вызов функции создает новые копии переменных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Очистка</a:t>
            </a:r>
            <a:r>
              <a:rPr lang="ru-RU" dirty="0"/>
              <a:t>: после завершения функции локальные переменные удаляются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/>
              <a:t>Защита</a:t>
            </a:r>
            <a:r>
              <a:rPr lang="ru-RU" dirty="0"/>
              <a:t>: внешний код не может изменить локальные переменные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914C6F-D6D0-321E-77D9-D9E2D18EB1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Локальные 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2653774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F09A8-38EA-22C4-9070-C07E9588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4184600-E9DC-652D-BDBF-5FED419B98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ru-RU" sz="1000" dirty="0"/>
              <a:t>Глобальные переменные создают сложности в отслеживании изменений, и делают код ненадёжным из-за возможности их изменения из любого места программы.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1C6F5A-8500-4653-8236-B64B1B65FC0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-714" r="-714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68E1B99-931B-87BF-7436-B9D817B60D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000" b="1" dirty="0"/>
              <a:t>Глобальные переменные </a:t>
            </a:r>
            <a:r>
              <a:rPr lang="ru-RU" sz="1000" dirty="0"/>
              <a:t>- это переменные, объявленные вне функций и доступные во всех частях программы.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FAD258-3099-4656-901D-76CF8006031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-11798" r="-11798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D9D3BBB6-4D76-D043-88B2-6E17D99A73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Глобальные 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1213365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6D0D-7D59-F288-FC90-493FA45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2D1C4D-8DD7-33B5-D4B4-778B8FC396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200" dirty="0"/>
              <a:t>Код программы, иллюстрирующий применение операторов управления циклами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BE55AE-9623-1A40-7121-D3DB62535B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ru-RU" sz="1400" b="1" dirty="0"/>
              <a:t>Что такое модули и пакеты: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/>
              <a:t>Модуль</a:t>
            </a:r>
            <a:r>
              <a:rPr lang="ru-RU" sz="1400" dirty="0"/>
              <a:t> - отдельный файл .</a:t>
            </a:r>
            <a:r>
              <a:rPr lang="ru-RU" sz="1400" dirty="0" err="1"/>
              <a:t>py</a:t>
            </a:r>
            <a:r>
              <a:rPr lang="ru-RU" sz="1400" dirty="0"/>
              <a:t> с кодом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/>
              <a:t>Пакет</a:t>
            </a:r>
            <a:r>
              <a:rPr lang="ru-RU" sz="1400" dirty="0"/>
              <a:t> - каталог с модулями и файлом init.py</a:t>
            </a:r>
          </a:p>
          <a:p>
            <a:pPr algn="just">
              <a:lnSpc>
                <a:spcPct val="120000"/>
              </a:lnSpc>
            </a:pPr>
            <a:endParaRPr lang="ru-RU" sz="1400" dirty="0"/>
          </a:p>
          <a:p>
            <a:pPr algn="just">
              <a:lnSpc>
                <a:spcPct val="120000"/>
              </a:lnSpc>
            </a:pPr>
            <a:r>
              <a:rPr lang="ru-RU" sz="1400" b="1" dirty="0"/>
              <a:t>Основные преимущества:</a:t>
            </a:r>
          </a:p>
          <a:p>
            <a:pPr algn="just">
              <a:lnSpc>
                <a:spcPct val="120000"/>
              </a:lnSpc>
            </a:pPr>
            <a:endParaRPr lang="ru-RU" sz="1400" b="1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/>
              <a:t>Организация</a:t>
            </a:r>
            <a:r>
              <a:rPr lang="ru-RU" sz="1400" dirty="0"/>
              <a:t>: код разбит на логические части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 err="1"/>
              <a:t>Переиспользование</a:t>
            </a:r>
            <a:r>
              <a:rPr lang="ru-RU" sz="1400" dirty="0"/>
              <a:t>: импорт в разных проектах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/>
              <a:t>Изоляция</a:t>
            </a:r>
            <a:r>
              <a:rPr lang="ru-RU" sz="1400" dirty="0"/>
              <a:t>: код не конфликтует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400" b="1" dirty="0"/>
              <a:t>Поддержка</a:t>
            </a:r>
            <a:r>
              <a:rPr lang="ru-RU" sz="1400" dirty="0"/>
              <a:t>: легче обновлять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A1734B-747B-0CCA-845D-59949050AD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Введение в модули и пакеты Python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E4FC74-66A2-487A-A6C2-15B47BD2DA1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-22190" r="-22190"/>
          <a:stretch/>
        </p:blipFill>
        <p:spPr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240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Используемые инструменты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1100" b="1" dirty="0"/>
              <a:t>Модуль</a:t>
            </a:r>
            <a:r>
              <a:rPr lang="ru-RU" sz="1100" dirty="0"/>
              <a:t> - это файл с расширением .</a:t>
            </a:r>
            <a:r>
              <a:rPr lang="ru-RU" sz="1100" dirty="0" err="1"/>
              <a:t>py</a:t>
            </a:r>
            <a:r>
              <a:rPr lang="ru-RU" sz="1100" dirty="0"/>
              <a:t>, содержащий программный код Python, который можно повторно использовать в других программах.</a:t>
            </a:r>
          </a:p>
          <a:p>
            <a:endParaRPr lang="ru-RU" sz="1100" dirty="0"/>
          </a:p>
          <a:p>
            <a:r>
              <a:rPr lang="ru-RU" sz="1100" b="1" dirty="0"/>
              <a:t>Основные характеристики: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Отдельный файл с кодом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Содержит многократно используемые элементы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Имеет собственное пространство имён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Выполняется один раз при импорте</a:t>
            </a:r>
          </a:p>
          <a:p>
            <a:r>
              <a:rPr lang="ru-RU" sz="1100" b="1" dirty="0"/>
              <a:t>Преимущества использования: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Организация</a:t>
            </a:r>
            <a:r>
              <a:rPr lang="ru-RU" sz="1100" dirty="0"/>
              <a:t>: разделение кода по функциональности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Повторное использование</a:t>
            </a:r>
            <a:r>
              <a:rPr lang="ru-RU" sz="1100" dirty="0"/>
              <a:t>: импорт в разных программах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Изоляция</a:t>
            </a:r>
            <a:r>
              <a:rPr lang="ru-RU" sz="1100" dirty="0"/>
              <a:t>: предотвращение конфликтов имён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b="1" dirty="0"/>
              <a:t>Поддержка</a:t>
            </a:r>
            <a:r>
              <a:rPr lang="ru-RU" sz="1100" dirty="0"/>
              <a:t>: упрощение сопровождения кода</a:t>
            </a:r>
          </a:p>
          <a:p>
            <a:r>
              <a:rPr lang="ru-RU" sz="1100" b="1" dirty="0"/>
              <a:t>Когда использовать: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Повторяющийся код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Логически связанные функции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Библиотеки функций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Разделение большой программы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Модули в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7E214A-ED8C-4A34-B4F5-CAF2ED9FA52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8" b="92803" l="10487" r="89139">
                        <a14:foregroundMark x1="29588" y1="92803" x2="29588" y2="92803"/>
                      </a14:backgroundRemoval>
                    </a14:imgEffect>
                  </a14:imgLayer>
                </a14:imgProps>
              </a:ext>
            </a:extLst>
          </a:blip>
          <a:srcRect l="492" t="7610" r="-492" b="-9232"/>
          <a:stretch/>
        </p:blipFill>
        <p:spPr>
          <a:xfrm>
            <a:off x="3206750" y="969963"/>
            <a:ext cx="2636838" cy="26495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93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E17E-7207-0170-3B76-3001A7C28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08831F-A7F0-CC8E-63F0-E1BD7B231F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ctr"/>
            <a:r>
              <a:rPr lang="ru-RU" dirty="0"/>
              <a:t>Текущая стабильная версия – </a:t>
            </a:r>
            <a:r>
              <a:rPr lang="en" dirty="0"/>
              <a:t>Python 3.13</a:t>
            </a:r>
            <a:r>
              <a:rPr lang="ru-RU" dirty="0"/>
              <a:t>.0,</a:t>
            </a:r>
            <a:r>
              <a:rPr lang="en" dirty="0"/>
              <a:t> </a:t>
            </a:r>
            <a:r>
              <a:rPr lang="ru-RU" dirty="0"/>
              <a:t>выпущенная в октябре 2024 года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6E5F4B-E854-DFBB-E834-77FCD2394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Актуальная версия </a:t>
            </a:r>
            <a:r>
              <a:rPr lang="en" dirty="0"/>
              <a:t>Python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D0A012-4E16-4A7A-8A3F-EDE36F2A1CA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6885" r="-16885"/>
          <a:stretch/>
        </p:blipFill>
        <p:spPr>
          <a:xfrm>
            <a:off x="273050" y="969963"/>
            <a:ext cx="5570538" cy="2214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57512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E52-B840-6DF0-1435-19A7FC88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13A986-1C0B-C140-DFBD-7C6335AC8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Используемые инструменты</a:t>
            </a:r>
            <a:endParaRPr lang="en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A1124B-1074-DBE9-B20E-93CF026ACB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ru-RU" sz="1100" b="1" dirty="0"/>
              <a:t>Пакет</a:t>
            </a:r>
            <a:r>
              <a:rPr lang="ru-RU" sz="1100" dirty="0"/>
              <a:t> - это каталог, содержащий модули Python и файл init.py, предназначенный для логической организации кода.</a:t>
            </a:r>
            <a:endParaRPr lang="en-US" sz="1100" dirty="0"/>
          </a:p>
          <a:p>
            <a:endParaRPr lang="en-US" sz="1100" dirty="0"/>
          </a:p>
          <a:p>
            <a:r>
              <a:rPr lang="ru-RU" sz="1100" b="1" dirty="0"/>
              <a:t>Основные характеристики</a:t>
            </a:r>
            <a:r>
              <a:rPr lang="ru-RU" sz="1100" dirty="0"/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Группирует связанные модули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Создаёт пространства имён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Позволяет вложенность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Управляет импортом модулей</a:t>
            </a:r>
          </a:p>
          <a:p>
            <a:pPr>
              <a:lnSpc>
                <a:spcPct val="120000"/>
              </a:lnSpc>
            </a:pPr>
            <a:r>
              <a:rPr lang="ru-RU" sz="1100" b="1" dirty="0"/>
              <a:t>Преимущества использования: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b="1" dirty="0"/>
              <a:t>Организация</a:t>
            </a:r>
            <a:r>
              <a:rPr lang="ru-RU" sz="1100" dirty="0"/>
              <a:t>: логическая структура проекта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b="1" dirty="0"/>
              <a:t>Масштабируемость</a:t>
            </a:r>
            <a:r>
              <a:rPr lang="ru-RU" sz="1100" dirty="0"/>
              <a:t>: удобное расширение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b="1" dirty="0"/>
              <a:t>Читаемость</a:t>
            </a:r>
            <a:r>
              <a:rPr lang="ru-RU" sz="1100" dirty="0"/>
              <a:t>: понятная иерархия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b="1" dirty="0"/>
              <a:t>Переносимость</a:t>
            </a:r>
            <a:r>
              <a:rPr lang="ru-RU" sz="1100" dirty="0"/>
              <a:t>: простое </a:t>
            </a:r>
            <a:r>
              <a:rPr lang="ru-RU" sz="1100" dirty="0" err="1"/>
              <a:t>переиспользование</a:t>
            </a:r>
            <a:endParaRPr lang="ru-RU" sz="11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8C84D2-BC21-6DAB-FBE5-6E163E39F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Пакеты в </a:t>
            </a:r>
            <a:r>
              <a:rPr lang="en-US" dirty="0"/>
              <a:t>Python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EFB8770-044B-416F-BA9A-66AB6BFB3E02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r="88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32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Стрельцов Александр Сергеевич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старший преподаватель кафедры информатики и геоинформационных технологий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a_streltsov@edu.miigaik.ru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510E5-1883-ED73-9454-4A6FD1EA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8F663C3-5DBA-35F0-74B4-67FE00E2DB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ru-RU" dirty="0"/>
              <a:t>Перевод </a:t>
            </a:r>
            <a:r>
              <a:rPr lang="en" dirty="0"/>
              <a:t>Python Zen (</a:t>
            </a:r>
            <a:r>
              <a:rPr lang="ru-RU" dirty="0"/>
              <a:t>Дзен </a:t>
            </a:r>
            <a:r>
              <a:rPr lang="ru-RU" dirty="0" err="1"/>
              <a:t>Пайтона</a:t>
            </a:r>
            <a:r>
              <a:rPr lang="en" dirty="0"/>
              <a:t>)</a:t>
            </a:r>
            <a:r>
              <a:rPr lang="ru-RU" dirty="0"/>
              <a:t> на русский язык</a:t>
            </a:r>
            <a:endParaRPr lang="en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6191AD-EA4C-A336-9ADD-F3A3A916B5B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algn="ctr"/>
            <a:r>
              <a:rPr lang="en" dirty="0"/>
              <a:t>Python Zen (</a:t>
            </a:r>
            <a:r>
              <a:rPr lang="ru-RU" dirty="0"/>
              <a:t>Дзен </a:t>
            </a:r>
            <a:r>
              <a:rPr lang="ru-RU" dirty="0" err="1"/>
              <a:t>Пайтона</a:t>
            </a:r>
            <a:r>
              <a:rPr lang="en" dirty="0"/>
              <a:t>)</a:t>
            </a:r>
            <a:r>
              <a:rPr lang="ru-RU" dirty="0"/>
              <a:t> в оригинале</a:t>
            </a:r>
            <a:endParaRPr lang="en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4C6FC2-3F90-4FD1-B15B-C7059245019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l="-1804" t="-6717" r="118" b="-6717"/>
          <a:stretch/>
        </p:blipFill>
        <p:spPr>
          <a:xfrm>
            <a:off x="273616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0AE52A29-4976-06AF-AA79-65BA5D35D0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Философия </a:t>
            </a:r>
            <a:r>
              <a:rPr lang="en" dirty="0"/>
              <a:t>Python: </a:t>
            </a:r>
            <a:r>
              <a:rPr lang="ru-RU" dirty="0"/>
              <a:t>Дзен</a:t>
            </a:r>
            <a:endParaRPr lang="en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D5E4AC5-90B7-4035-9BF8-C29979F1CFE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-2685" t="-7501" r="1220" b="-7501"/>
          <a:stretch/>
        </p:blipFill>
        <p:spPr>
          <a:xfrm>
            <a:off x="3206975" y="969586"/>
            <a:ext cx="2635989" cy="2649916"/>
          </a:xfrm>
          <a:prstGeom prst="roundRect">
            <a:avLst>
              <a:gd name="adj" fmla="val 76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8945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Другая 9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9215</TotalTime>
  <Words>3694</Words>
  <Application>Microsoft Office PowerPoint</Application>
  <PresentationFormat>Произвольный</PresentationFormat>
  <Paragraphs>559</Paragraphs>
  <Slides>81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8" baseType="lpstr">
      <vt:lpstr>Arial</vt:lpstr>
      <vt:lpstr>Arial Black</vt:lpstr>
      <vt:lpstr>Calibri</vt:lpstr>
      <vt:lpstr>Courier New</vt:lpstr>
      <vt:lpstr>Montserrat</vt:lpstr>
      <vt:lpstr>Verdana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Бронислав</dc:creator>
  <cp:lastModifiedBy>Alexandre</cp:lastModifiedBy>
  <cp:revision>929</cp:revision>
  <dcterms:modified xsi:type="dcterms:W3CDTF">2024-10-31T00:35:59Z</dcterms:modified>
</cp:coreProperties>
</file>